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Franklin Gothic"/>
      <p:bold r:id="rId17"/>
    </p:embeddedFont>
    <p:embeddedFont>
      <p:font typeface="Fjalla One"/>
      <p:regular r:id="rId18"/>
    </p:embeddedFont>
    <p:embeddedFont>
      <p:font typeface="DM Serif Text"/>
      <p:regular r:id="rId19"/>
      <p:italic r:id="rId20"/>
    </p:embeddedFont>
    <p:embeddedFont>
      <p:font typeface="Barlow"/>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DMSerifText-italic.fntdata"/><Relationship Id="rId11" Type="http://schemas.openxmlformats.org/officeDocument/2006/relationships/slide" Target="slides/slide7.xml"/><Relationship Id="rId22" Type="http://schemas.openxmlformats.org/officeDocument/2006/relationships/font" Target="fonts/Barlow-bold.fntdata"/><Relationship Id="rId10" Type="http://schemas.openxmlformats.org/officeDocument/2006/relationships/slide" Target="slides/slide6.xml"/><Relationship Id="rId21" Type="http://schemas.openxmlformats.org/officeDocument/2006/relationships/font" Target="fonts/Barlow-regular.fntdata"/><Relationship Id="rId13" Type="http://schemas.openxmlformats.org/officeDocument/2006/relationships/slide" Target="slides/slide9.xml"/><Relationship Id="rId24" Type="http://schemas.openxmlformats.org/officeDocument/2006/relationships/font" Target="fonts/Barlow-boldItalic.fntdata"/><Relationship Id="rId12" Type="http://schemas.openxmlformats.org/officeDocument/2006/relationships/slide" Target="slides/slide8.xml"/><Relationship Id="rId23" Type="http://schemas.openxmlformats.org/officeDocument/2006/relationships/font" Target="fonts/Barlow-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FranklinGothic-bold.fntdata"/><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DMSerifText-regular.fntdata"/><Relationship Id="rId6" Type="http://schemas.openxmlformats.org/officeDocument/2006/relationships/slide" Target="slides/slide2.xml"/><Relationship Id="rId18" Type="http://schemas.openxmlformats.org/officeDocument/2006/relationships/font" Target="fonts/FjallaOne-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2.jp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4b930f551d_2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4b930f551d_2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4b930f551d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4b930f551d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4b930f551d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24b930f551d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4b9a07caa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4b9a07caa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25cee72c30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25cee72c30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26bfc7d02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26bfc7d02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25cee72c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25cee72c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4b9a07caac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4b9a07caac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4b9a07caac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4b9a07caac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4b930f551d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4b930f551d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4b930f551d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4b930f551d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81000"/>
          </a:blip>
          <a:srcRect b="9" l="0" r="0" t="9"/>
          <a:stretch/>
        </p:blipFill>
        <p:spPr>
          <a:xfrm>
            <a:off x="-50" y="0"/>
            <a:ext cx="9144054" cy="5143500"/>
          </a:xfrm>
          <a:prstGeom prst="rect">
            <a:avLst/>
          </a:prstGeom>
          <a:noFill/>
          <a:ln>
            <a:noFill/>
          </a:ln>
        </p:spPr>
      </p:pic>
      <p:grpSp>
        <p:nvGrpSpPr>
          <p:cNvPr id="10" name="Google Shape;10;p2"/>
          <p:cNvGrpSpPr/>
          <p:nvPr/>
        </p:nvGrpSpPr>
        <p:grpSpPr>
          <a:xfrm>
            <a:off x="-58762" y="-40563"/>
            <a:ext cx="9261525" cy="5224627"/>
            <a:chOff x="-41325" y="-16751"/>
            <a:chExt cx="9261525" cy="5224627"/>
          </a:xfrm>
        </p:grpSpPr>
        <p:pic>
          <p:nvPicPr>
            <p:cNvPr id="11" name="Google Shape;11;p2"/>
            <p:cNvPicPr preferRelativeResize="0"/>
            <p:nvPr/>
          </p:nvPicPr>
          <p:blipFill rotWithShape="1">
            <a:blip r:embed="rId3">
              <a:alphaModFix amt="16000"/>
            </a:blip>
            <a:srcRect b="10490" l="7221" r="7221" t="0"/>
            <a:stretch/>
          </p:blipFill>
          <p:spPr>
            <a:xfrm>
              <a:off x="-41325" y="-16751"/>
              <a:ext cx="5818325" cy="5207876"/>
            </a:xfrm>
            <a:prstGeom prst="rect">
              <a:avLst/>
            </a:prstGeom>
            <a:noFill/>
            <a:ln>
              <a:noFill/>
            </a:ln>
          </p:spPr>
        </p:pic>
        <p:pic>
          <p:nvPicPr>
            <p:cNvPr id="12" name="Google Shape;12;p2"/>
            <p:cNvPicPr preferRelativeResize="0"/>
            <p:nvPr/>
          </p:nvPicPr>
          <p:blipFill rotWithShape="1">
            <a:blip r:embed="rId3">
              <a:alphaModFix amt="16000"/>
            </a:blip>
            <a:srcRect b="10490" l="42146" r="7220" t="0"/>
            <a:stretch/>
          </p:blipFill>
          <p:spPr>
            <a:xfrm flipH="1">
              <a:off x="5776999" y="0"/>
              <a:ext cx="3443201" cy="5207876"/>
            </a:xfrm>
            <a:prstGeom prst="rect">
              <a:avLst/>
            </a:prstGeom>
            <a:noFill/>
            <a:ln>
              <a:noFill/>
            </a:ln>
          </p:spPr>
        </p:pic>
      </p:grpSp>
      <p:sp>
        <p:nvSpPr>
          <p:cNvPr id="13" name="Google Shape;13;p2"/>
          <p:cNvSpPr txBox="1"/>
          <p:nvPr>
            <p:ph type="ctrTitle"/>
          </p:nvPr>
        </p:nvSpPr>
        <p:spPr>
          <a:xfrm>
            <a:off x="4408800" y="540000"/>
            <a:ext cx="4015200" cy="2718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4408800" y="3295600"/>
            <a:ext cx="4015200" cy="472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4" name="Shape 64"/>
        <p:cNvGrpSpPr/>
        <p:nvPr/>
      </p:nvGrpSpPr>
      <p:grpSpPr>
        <a:xfrm>
          <a:off x="0" y="0"/>
          <a:ext cx="0" cy="0"/>
          <a:chOff x="0" y="0"/>
          <a:chExt cx="0" cy="0"/>
        </a:xfrm>
      </p:grpSpPr>
      <p:pic>
        <p:nvPicPr>
          <p:cNvPr id="65" name="Google Shape;65;p11"/>
          <p:cNvPicPr preferRelativeResize="0"/>
          <p:nvPr/>
        </p:nvPicPr>
        <p:blipFill rotWithShape="1">
          <a:blip r:embed="rId2">
            <a:alphaModFix amt="81000"/>
          </a:blip>
          <a:srcRect b="9" l="0" r="0" t="9"/>
          <a:stretch/>
        </p:blipFill>
        <p:spPr>
          <a:xfrm>
            <a:off x="-50" y="0"/>
            <a:ext cx="9144054" cy="5143500"/>
          </a:xfrm>
          <a:prstGeom prst="rect">
            <a:avLst/>
          </a:prstGeom>
          <a:noFill/>
          <a:ln>
            <a:noFill/>
          </a:ln>
        </p:spPr>
      </p:pic>
      <p:grpSp>
        <p:nvGrpSpPr>
          <p:cNvPr id="66" name="Google Shape;66;p11"/>
          <p:cNvGrpSpPr/>
          <p:nvPr/>
        </p:nvGrpSpPr>
        <p:grpSpPr>
          <a:xfrm>
            <a:off x="-58762" y="-40563"/>
            <a:ext cx="9261525" cy="5224627"/>
            <a:chOff x="-41325" y="-16751"/>
            <a:chExt cx="9261525" cy="5224627"/>
          </a:xfrm>
        </p:grpSpPr>
        <p:pic>
          <p:nvPicPr>
            <p:cNvPr id="67" name="Google Shape;67;p11"/>
            <p:cNvPicPr preferRelativeResize="0"/>
            <p:nvPr/>
          </p:nvPicPr>
          <p:blipFill rotWithShape="1">
            <a:blip r:embed="rId3">
              <a:alphaModFix amt="16000"/>
            </a:blip>
            <a:srcRect b="10490" l="7221" r="7221" t="0"/>
            <a:stretch/>
          </p:blipFill>
          <p:spPr>
            <a:xfrm>
              <a:off x="-41325" y="-16751"/>
              <a:ext cx="5818325" cy="5207876"/>
            </a:xfrm>
            <a:prstGeom prst="rect">
              <a:avLst/>
            </a:prstGeom>
            <a:noFill/>
            <a:ln>
              <a:noFill/>
            </a:ln>
          </p:spPr>
        </p:pic>
        <p:pic>
          <p:nvPicPr>
            <p:cNvPr id="68" name="Google Shape;68;p11"/>
            <p:cNvPicPr preferRelativeResize="0"/>
            <p:nvPr/>
          </p:nvPicPr>
          <p:blipFill rotWithShape="1">
            <a:blip r:embed="rId3">
              <a:alphaModFix amt="16000"/>
            </a:blip>
            <a:srcRect b="10490" l="42146" r="7220" t="0"/>
            <a:stretch/>
          </p:blipFill>
          <p:spPr>
            <a:xfrm flipH="1">
              <a:off x="5776999" y="0"/>
              <a:ext cx="3443201" cy="5207876"/>
            </a:xfrm>
            <a:prstGeom prst="rect">
              <a:avLst/>
            </a:prstGeom>
            <a:noFill/>
            <a:ln>
              <a:noFill/>
            </a:ln>
          </p:spPr>
        </p:pic>
      </p:grpSp>
      <p:sp>
        <p:nvSpPr>
          <p:cNvPr id="69" name="Google Shape;69;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0" name="Google Shape;70;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71" name="Shape 7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pic>
        <p:nvPicPr>
          <p:cNvPr id="16" name="Google Shape;16;p3"/>
          <p:cNvPicPr preferRelativeResize="0"/>
          <p:nvPr/>
        </p:nvPicPr>
        <p:blipFill rotWithShape="1">
          <a:blip r:embed="rId2">
            <a:alphaModFix amt="81000"/>
          </a:blip>
          <a:srcRect b="9" l="0" r="0" t="9"/>
          <a:stretch/>
        </p:blipFill>
        <p:spPr>
          <a:xfrm>
            <a:off x="-50" y="0"/>
            <a:ext cx="9144054" cy="5143500"/>
          </a:xfrm>
          <a:prstGeom prst="rect">
            <a:avLst/>
          </a:prstGeom>
          <a:noFill/>
          <a:ln>
            <a:noFill/>
          </a:ln>
        </p:spPr>
      </p:pic>
      <p:grpSp>
        <p:nvGrpSpPr>
          <p:cNvPr id="17" name="Google Shape;17;p3"/>
          <p:cNvGrpSpPr/>
          <p:nvPr/>
        </p:nvGrpSpPr>
        <p:grpSpPr>
          <a:xfrm>
            <a:off x="-58762" y="-40563"/>
            <a:ext cx="9261525" cy="5224627"/>
            <a:chOff x="-41325" y="-16751"/>
            <a:chExt cx="9261525" cy="5224627"/>
          </a:xfrm>
        </p:grpSpPr>
        <p:pic>
          <p:nvPicPr>
            <p:cNvPr id="18" name="Google Shape;18;p3"/>
            <p:cNvPicPr preferRelativeResize="0"/>
            <p:nvPr/>
          </p:nvPicPr>
          <p:blipFill rotWithShape="1">
            <a:blip r:embed="rId3">
              <a:alphaModFix amt="16000"/>
            </a:blip>
            <a:srcRect b="10490" l="7221" r="7221" t="0"/>
            <a:stretch/>
          </p:blipFill>
          <p:spPr>
            <a:xfrm>
              <a:off x="-41325" y="-16751"/>
              <a:ext cx="5818325" cy="5207876"/>
            </a:xfrm>
            <a:prstGeom prst="rect">
              <a:avLst/>
            </a:prstGeom>
            <a:noFill/>
            <a:ln>
              <a:noFill/>
            </a:ln>
          </p:spPr>
        </p:pic>
        <p:pic>
          <p:nvPicPr>
            <p:cNvPr id="19" name="Google Shape;19;p3"/>
            <p:cNvPicPr preferRelativeResize="0"/>
            <p:nvPr/>
          </p:nvPicPr>
          <p:blipFill rotWithShape="1">
            <a:blip r:embed="rId3">
              <a:alphaModFix amt="16000"/>
            </a:blip>
            <a:srcRect b="10490" l="42146" r="7220" t="0"/>
            <a:stretch/>
          </p:blipFill>
          <p:spPr>
            <a:xfrm flipH="1">
              <a:off x="5776999" y="0"/>
              <a:ext cx="3443201" cy="5207876"/>
            </a:xfrm>
            <a:prstGeom prst="rect">
              <a:avLst/>
            </a:prstGeom>
            <a:noFill/>
            <a:ln>
              <a:noFill/>
            </a:ln>
          </p:spPr>
        </p:pic>
      </p:grpSp>
      <p:sp>
        <p:nvSpPr>
          <p:cNvPr id="20" name="Google Shape;20;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pic>
        <p:nvPicPr>
          <p:cNvPr id="22" name="Google Shape;22;p4"/>
          <p:cNvPicPr preferRelativeResize="0"/>
          <p:nvPr/>
        </p:nvPicPr>
        <p:blipFill rotWithShape="1">
          <a:blip r:embed="rId2">
            <a:alphaModFix amt="81000"/>
          </a:blip>
          <a:srcRect b="9" l="0" r="0" t="9"/>
          <a:stretch/>
        </p:blipFill>
        <p:spPr>
          <a:xfrm>
            <a:off x="-50" y="0"/>
            <a:ext cx="9144054" cy="5143500"/>
          </a:xfrm>
          <a:prstGeom prst="rect">
            <a:avLst/>
          </a:prstGeom>
          <a:noFill/>
          <a:ln>
            <a:noFill/>
          </a:ln>
        </p:spPr>
      </p:pic>
      <p:grpSp>
        <p:nvGrpSpPr>
          <p:cNvPr id="23" name="Google Shape;23;p4"/>
          <p:cNvGrpSpPr/>
          <p:nvPr/>
        </p:nvGrpSpPr>
        <p:grpSpPr>
          <a:xfrm>
            <a:off x="-58762" y="-40563"/>
            <a:ext cx="9261525" cy="5224627"/>
            <a:chOff x="-41325" y="-16751"/>
            <a:chExt cx="9261525" cy="5224627"/>
          </a:xfrm>
        </p:grpSpPr>
        <p:pic>
          <p:nvPicPr>
            <p:cNvPr id="24" name="Google Shape;24;p4"/>
            <p:cNvPicPr preferRelativeResize="0"/>
            <p:nvPr/>
          </p:nvPicPr>
          <p:blipFill rotWithShape="1">
            <a:blip r:embed="rId3">
              <a:alphaModFix amt="16000"/>
            </a:blip>
            <a:srcRect b="10490" l="7221" r="7221" t="0"/>
            <a:stretch/>
          </p:blipFill>
          <p:spPr>
            <a:xfrm>
              <a:off x="-41325" y="-16751"/>
              <a:ext cx="5818325" cy="5207876"/>
            </a:xfrm>
            <a:prstGeom prst="rect">
              <a:avLst/>
            </a:prstGeom>
            <a:noFill/>
            <a:ln>
              <a:noFill/>
            </a:ln>
          </p:spPr>
        </p:pic>
        <p:pic>
          <p:nvPicPr>
            <p:cNvPr id="25" name="Google Shape;25;p4"/>
            <p:cNvPicPr preferRelativeResize="0"/>
            <p:nvPr/>
          </p:nvPicPr>
          <p:blipFill rotWithShape="1">
            <a:blip r:embed="rId3">
              <a:alphaModFix amt="16000"/>
            </a:blip>
            <a:srcRect b="10490" l="42146" r="7220" t="0"/>
            <a:stretch/>
          </p:blipFill>
          <p:spPr>
            <a:xfrm flipH="1">
              <a:off x="5776999" y="0"/>
              <a:ext cx="3443201" cy="5207876"/>
            </a:xfrm>
            <a:prstGeom prst="rect">
              <a:avLst/>
            </a:prstGeom>
            <a:noFill/>
            <a:ln>
              <a:noFill/>
            </a:ln>
          </p:spPr>
        </p:pic>
      </p:grpSp>
      <p:sp>
        <p:nvSpPr>
          <p:cNvPr id="26" name="Google Shape;2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pic>
        <p:nvPicPr>
          <p:cNvPr id="29" name="Google Shape;29;p5"/>
          <p:cNvPicPr preferRelativeResize="0"/>
          <p:nvPr/>
        </p:nvPicPr>
        <p:blipFill rotWithShape="1">
          <a:blip r:embed="rId2">
            <a:alphaModFix amt="81000"/>
          </a:blip>
          <a:srcRect b="9" l="0" r="0" t="9"/>
          <a:stretch/>
        </p:blipFill>
        <p:spPr>
          <a:xfrm>
            <a:off x="-50" y="0"/>
            <a:ext cx="9144054" cy="5143500"/>
          </a:xfrm>
          <a:prstGeom prst="rect">
            <a:avLst/>
          </a:prstGeom>
          <a:noFill/>
          <a:ln>
            <a:noFill/>
          </a:ln>
        </p:spPr>
      </p:pic>
      <p:grpSp>
        <p:nvGrpSpPr>
          <p:cNvPr id="30" name="Google Shape;30;p5"/>
          <p:cNvGrpSpPr/>
          <p:nvPr/>
        </p:nvGrpSpPr>
        <p:grpSpPr>
          <a:xfrm>
            <a:off x="-58762" y="-40563"/>
            <a:ext cx="9261525" cy="5224627"/>
            <a:chOff x="-41325" y="-16751"/>
            <a:chExt cx="9261525" cy="5224627"/>
          </a:xfrm>
        </p:grpSpPr>
        <p:pic>
          <p:nvPicPr>
            <p:cNvPr id="31" name="Google Shape;31;p5"/>
            <p:cNvPicPr preferRelativeResize="0"/>
            <p:nvPr/>
          </p:nvPicPr>
          <p:blipFill rotWithShape="1">
            <a:blip r:embed="rId3">
              <a:alphaModFix amt="16000"/>
            </a:blip>
            <a:srcRect b="10490" l="7221" r="7221" t="0"/>
            <a:stretch/>
          </p:blipFill>
          <p:spPr>
            <a:xfrm>
              <a:off x="-41325" y="-16751"/>
              <a:ext cx="5818325" cy="5207876"/>
            </a:xfrm>
            <a:prstGeom prst="rect">
              <a:avLst/>
            </a:prstGeom>
            <a:noFill/>
            <a:ln>
              <a:noFill/>
            </a:ln>
          </p:spPr>
        </p:pic>
        <p:pic>
          <p:nvPicPr>
            <p:cNvPr id="32" name="Google Shape;32;p5"/>
            <p:cNvPicPr preferRelativeResize="0"/>
            <p:nvPr/>
          </p:nvPicPr>
          <p:blipFill rotWithShape="1">
            <a:blip r:embed="rId3">
              <a:alphaModFix amt="16000"/>
            </a:blip>
            <a:srcRect b="10490" l="42146" r="7220" t="0"/>
            <a:stretch/>
          </p:blipFill>
          <p:spPr>
            <a:xfrm flipH="1">
              <a:off x="5776999" y="0"/>
              <a:ext cx="3443201" cy="5207876"/>
            </a:xfrm>
            <a:prstGeom prst="rect">
              <a:avLst/>
            </a:prstGeom>
            <a:noFill/>
            <a:ln>
              <a:noFill/>
            </a:ln>
          </p:spPr>
        </p:pic>
      </p:grpSp>
      <p:sp>
        <p:nvSpPr>
          <p:cNvPr id="33" name="Google Shape;3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 name="Google Shape;34;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pic>
        <p:nvPicPr>
          <p:cNvPr id="37" name="Google Shape;37;p6"/>
          <p:cNvPicPr preferRelativeResize="0"/>
          <p:nvPr/>
        </p:nvPicPr>
        <p:blipFill rotWithShape="1">
          <a:blip r:embed="rId2">
            <a:alphaModFix amt="81000"/>
          </a:blip>
          <a:srcRect b="9" l="0" r="0" t="9"/>
          <a:stretch/>
        </p:blipFill>
        <p:spPr>
          <a:xfrm>
            <a:off x="-25" y="0"/>
            <a:ext cx="9144054" cy="5143500"/>
          </a:xfrm>
          <a:prstGeom prst="rect">
            <a:avLst/>
          </a:prstGeom>
          <a:noFill/>
          <a:ln>
            <a:noFill/>
          </a:ln>
        </p:spPr>
      </p:pic>
      <p:sp>
        <p:nvSpPr>
          <p:cNvPr id="38" name="Google Shape;3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39" name="Google Shape;39;p6"/>
          <p:cNvGrpSpPr/>
          <p:nvPr/>
        </p:nvGrpSpPr>
        <p:grpSpPr>
          <a:xfrm>
            <a:off x="0" y="-1"/>
            <a:ext cx="9261525" cy="5207877"/>
            <a:chOff x="-41325" y="-16751"/>
            <a:chExt cx="9261525" cy="5207877"/>
          </a:xfrm>
        </p:grpSpPr>
        <p:pic>
          <p:nvPicPr>
            <p:cNvPr id="40" name="Google Shape;40;p6"/>
            <p:cNvPicPr preferRelativeResize="0"/>
            <p:nvPr/>
          </p:nvPicPr>
          <p:blipFill rotWithShape="1">
            <a:blip r:embed="rId3">
              <a:alphaModFix amt="16000"/>
            </a:blip>
            <a:srcRect b="10490" l="7221" r="7221" t="0"/>
            <a:stretch/>
          </p:blipFill>
          <p:spPr>
            <a:xfrm>
              <a:off x="-41325" y="-16751"/>
              <a:ext cx="5818325" cy="5207876"/>
            </a:xfrm>
            <a:prstGeom prst="rect">
              <a:avLst/>
            </a:prstGeom>
            <a:noFill/>
            <a:ln>
              <a:noFill/>
            </a:ln>
          </p:spPr>
        </p:pic>
        <p:pic>
          <p:nvPicPr>
            <p:cNvPr id="41" name="Google Shape;41;p6"/>
            <p:cNvPicPr preferRelativeResize="0"/>
            <p:nvPr/>
          </p:nvPicPr>
          <p:blipFill rotWithShape="1">
            <a:blip r:embed="rId3">
              <a:alphaModFix amt="16000"/>
            </a:blip>
            <a:srcRect b="10490" l="42146" r="7220" t="0"/>
            <a:stretch/>
          </p:blipFill>
          <p:spPr>
            <a:xfrm flipH="1">
              <a:off x="5776999" y="-16750"/>
              <a:ext cx="3443201" cy="5207876"/>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pic>
        <p:nvPicPr>
          <p:cNvPr id="43" name="Google Shape;43;p7"/>
          <p:cNvPicPr preferRelativeResize="0"/>
          <p:nvPr/>
        </p:nvPicPr>
        <p:blipFill rotWithShape="1">
          <a:blip r:embed="rId2">
            <a:alphaModFix amt="81000"/>
          </a:blip>
          <a:srcRect b="9" l="0" r="0" t="9"/>
          <a:stretch/>
        </p:blipFill>
        <p:spPr>
          <a:xfrm>
            <a:off x="0" y="0"/>
            <a:ext cx="9144054" cy="5143500"/>
          </a:xfrm>
          <a:prstGeom prst="rect">
            <a:avLst/>
          </a:prstGeom>
          <a:noFill/>
          <a:ln>
            <a:noFill/>
          </a:ln>
        </p:spPr>
      </p:pic>
      <p:grpSp>
        <p:nvGrpSpPr>
          <p:cNvPr id="44" name="Google Shape;44;p7"/>
          <p:cNvGrpSpPr/>
          <p:nvPr/>
        </p:nvGrpSpPr>
        <p:grpSpPr>
          <a:xfrm>
            <a:off x="0" y="-1"/>
            <a:ext cx="9261525" cy="5224627"/>
            <a:chOff x="-41325" y="-16751"/>
            <a:chExt cx="9261525" cy="5224627"/>
          </a:xfrm>
        </p:grpSpPr>
        <p:pic>
          <p:nvPicPr>
            <p:cNvPr id="45" name="Google Shape;45;p7"/>
            <p:cNvPicPr preferRelativeResize="0"/>
            <p:nvPr/>
          </p:nvPicPr>
          <p:blipFill rotWithShape="1">
            <a:blip r:embed="rId3">
              <a:alphaModFix amt="16000"/>
            </a:blip>
            <a:srcRect b="10490" l="7221" r="7221" t="0"/>
            <a:stretch/>
          </p:blipFill>
          <p:spPr>
            <a:xfrm>
              <a:off x="-41325" y="-16751"/>
              <a:ext cx="5818325" cy="5207876"/>
            </a:xfrm>
            <a:prstGeom prst="rect">
              <a:avLst/>
            </a:prstGeom>
            <a:noFill/>
            <a:ln>
              <a:noFill/>
            </a:ln>
          </p:spPr>
        </p:pic>
        <p:pic>
          <p:nvPicPr>
            <p:cNvPr id="46" name="Google Shape;46;p7"/>
            <p:cNvPicPr preferRelativeResize="0"/>
            <p:nvPr/>
          </p:nvPicPr>
          <p:blipFill rotWithShape="1">
            <a:blip r:embed="rId3">
              <a:alphaModFix amt="16000"/>
            </a:blip>
            <a:srcRect b="10490" l="42146" r="7220" t="0"/>
            <a:stretch/>
          </p:blipFill>
          <p:spPr>
            <a:xfrm flipH="1">
              <a:off x="5776999" y="0"/>
              <a:ext cx="3443201" cy="5207876"/>
            </a:xfrm>
            <a:prstGeom prst="rect">
              <a:avLst/>
            </a:prstGeom>
            <a:noFill/>
            <a:ln>
              <a:noFill/>
            </a:ln>
          </p:spPr>
        </p:pic>
      </p:grpSp>
      <p:sp>
        <p:nvSpPr>
          <p:cNvPr id="47" name="Google Shape;47;p7"/>
          <p:cNvSpPr txBox="1"/>
          <p:nvPr>
            <p:ph idx="1" type="body"/>
          </p:nvPr>
        </p:nvSpPr>
        <p:spPr>
          <a:xfrm>
            <a:off x="720000" y="1610425"/>
            <a:ext cx="7704000" cy="2371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9" name="Shape 49"/>
        <p:cNvGrpSpPr/>
        <p:nvPr/>
      </p:nvGrpSpPr>
      <p:grpSpPr>
        <a:xfrm>
          <a:off x="0" y="0"/>
          <a:ext cx="0" cy="0"/>
          <a:chOff x="0" y="0"/>
          <a:chExt cx="0" cy="0"/>
        </a:xfrm>
      </p:grpSpPr>
      <p:pic>
        <p:nvPicPr>
          <p:cNvPr id="50" name="Google Shape;50;p8"/>
          <p:cNvPicPr preferRelativeResize="0"/>
          <p:nvPr/>
        </p:nvPicPr>
        <p:blipFill rotWithShape="1">
          <a:blip r:embed="rId2">
            <a:alphaModFix amt="81000"/>
          </a:blip>
          <a:srcRect b="9" l="0" r="0" t="9"/>
          <a:stretch/>
        </p:blipFill>
        <p:spPr>
          <a:xfrm>
            <a:off x="-50" y="0"/>
            <a:ext cx="9144054" cy="5143500"/>
          </a:xfrm>
          <a:prstGeom prst="rect">
            <a:avLst/>
          </a:prstGeom>
          <a:noFill/>
          <a:ln>
            <a:noFill/>
          </a:ln>
        </p:spPr>
      </p:pic>
      <p:grpSp>
        <p:nvGrpSpPr>
          <p:cNvPr id="51" name="Google Shape;51;p8"/>
          <p:cNvGrpSpPr/>
          <p:nvPr/>
        </p:nvGrpSpPr>
        <p:grpSpPr>
          <a:xfrm>
            <a:off x="-58762" y="-40563"/>
            <a:ext cx="9261525" cy="5224627"/>
            <a:chOff x="-41325" y="-16751"/>
            <a:chExt cx="9261525" cy="5224627"/>
          </a:xfrm>
        </p:grpSpPr>
        <p:pic>
          <p:nvPicPr>
            <p:cNvPr id="52" name="Google Shape;52;p8"/>
            <p:cNvPicPr preferRelativeResize="0"/>
            <p:nvPr/>
          </p:nvPicPr>
          <p:blipFill rotWithShape="1">
            <a:blip r:embed="rId3">
              <a:alphaModFix amt="16000"/>
            </a:blip>
            <a:srcRect b="10490" l="7221" r="7221" t="0"/>
            <a:stretch/>
          </p:blipFill>
          <p:spPr>
            <a:xfrm>
              <a:off x="-41325" y="-16751"/>
              <a:ext cx="5818325" cy="5207876"/>
            </a:xfrm>
            <a:prstGeom prst="rect">
              <a:avLst/>
            </a:prstGeom>
            <a:noFill/>
            <a:ln>
              <a:noFill/>
            </a:ln>
          </p:spPr>
        </p:pic>
        <p:pic>
          <p:nvPicPr>
            <p:cNvPr id="53" name="Google Shape;53;p8"/>
            <p:cNvPicPr preferRelativeResize="0"/>
            <p:nvPr/>
          </p:nvPicPr>
          <p:blipFill rotWithShape="1">
            <a:blip r:embed="rId3">
              <a:alphaModFix amt="16000"/>
            </a:blip>
            <a:srcRect b="10490" l="42146" r="7220" t="0"/>
            <a:stretch/>
          </p:blipFill>
          <p:spPr>
            <a:xfrm flipH="1">
              <a:off x="5776999" y="0"/>
              <a:ext cx="3443201" cy="5207876"/>
            </a:xfrm>
            <a:prstGeom prst="rect">
              <a:avLst/>
            </a:prstGeom>
            <a:noFill/>
            <a:ln>
              <a:noFill/>
            </a:ln>
          </p:spPr>
        </p:pic>
      </p:grpSp>
      <p:sp>
        <p:nvSpPr>
          <p:cNvPr id="54" name="Google Shape;5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5" name="Shape 55"/>
        <p:cNvGrpSpPr/>
        <p:nvPr/>
      </p:nvGrpSpPr>
      <p:grpSpPr>
        <a:xfrm>
          <a:off x="0" y="0"/>
          <a:ext cx="0" cy="0"/>
          <a:chOff x="0" y="0"/>
          <a:chExt cx="0" cy="0"/>
        </a:xfrm>
      </p:grpSpPr>
      <p:pic>
        <p:nvPicPr>
          <p:cNvPr id="56" name="Google Shape;56;p9"/>
          <p:cNvPicPr preferRelativeResize="0"/>
          <p:nvPr/>
        </p:nvPicPr>
        <p:blipFill rotWithShape="1">
          <a:blip r:embed="rId2">
            <a:alphaModFix amt="81000"/>
          </a:blip>
          <a:srcRect b="9" l="0" r="0" t="9"/>
          <a:stretch/>
        </p:blipFill>
        <p:spPr>
          <a:xfrm>
            <a:off x="-50" y="0"/>
            <a:ext cx="9144054" cy="5143500"/>
          </a:xfrm>
          <a:prstGeom prst="rect">
            <a:avLst/>
          </a:prstGeom>
          <a:noFill/>
          <a:ln>
            <a:noFill/>
          </a:ln>
        </p:spPr>
      </p:pic>
      <p:grpSp>
        <p:nvGrpSpPr>
          <p:cNvPr id="57" name="Google Shape;57;p9"/>
          <p:cNvGrpSpPr/>
          <p:nvPr/>
        </p:nvGrpSpPr>
        <p:grpSpPr>
          <a:xfrm>
            <a:off x="-58762" y="-40563"/>
            <a:ext cx="9261525" cy="5224627"/>
            <a:chOff x="-41325" y="-16751"/>
            <a:chExt cx="9261525" cy="5224627"/>
          </a:xfrm>
        </p:grpSpPr>
        <p:pic>
          <p:nvPicPr>
            <p:cNvPr id="58" name="Google Shape;58;p9"/>
            <p:cNvPicPr preferRelativeResize="0"/>
            <p:nvPr/>
          </p:nvPicPr>
          <p:blipFill rotWithShape="1">
            <a:blip r:embed="rId3">
              <a:alphaModFix amt="16000"/>
            </a:blip>
            <a:srcRect b="10490" l="7221" r="7221" t="0"/>
            <a:stretch/>
          </p:blipFill>
          <p:spPr>
            <a:xfrm>
              <a:off x="-41325" y="-16751"/>
              <a:ext cx="5818325" cy="5207876"/>
            </a:xfrm>
            <a:prstGeom prst="rect">
              <a:avLst/>
            </a:prstGeom>
            <a:noFill/>
            <a:ln>
              <a:noFill/>
            </a:ln>
          </p:spPr>
        </p:pic>
        <p:pic>
          <p:nvPicPr>
            <p:cNvPr id="59" name="Google Shape;59;p9"/>
            <p:cNvPicPr preferRelativeResize="0"/>
            <p:nvPr/>
          </p:nvPicPr>
          <p:blipFill rotWithShape="1">
            <a:blip r:embed="rId3">
              <a:alphaModFix amt="16000"/>
            </a:blip>
            <a:srcRect b="10490" l="42146" r="7220" t="0"/>
            <a:stretch/>
          </p:blipFill>
          <p:spPr>
            <a:xfrm flipH="1">
              <a:off x="5776999" y="0"/>
              <a:ext cx="3443201" cy="5207876"/>
            </a:xfrm>
            <a:prstGeom prst="rect">
              <a:avLst/>
            </a:prstGeom>
            <a:noFill/>
            <a:ln>
              <a:noFill/>
            </a:ln>
          </p:spPr>
        </p:pic>
      </p:grpSp>
      <p:sp>
        <p:nvSpPr>
          <p:cNvPr id="60" name="Google Shape;6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1" name="Google Shape;6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2" name="Shape 62"/>
        <p:cNvGrpSpPr/>
        <p:nvPr/>
      </p:nvGrpSpPr>
      <p:grpSpPr>
        <a:xfrm>
          <a:off x="0" y="0"/>
          <a:ext cx="0" cy="0"/>
          <a:chOff x="0" y="0"/>
          <a:chExt cx="0" cy="0"/>
        </a:xfrm>
      </p:grpSpPr>
      <p:sp>
        <p:nvSpPr>
          <p:cNvPr id="63" name="Google Shape;6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400"/>
              <a:buN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1pPr>
            <a:lvl2pPr lvl="1">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2pPr>
            <a:lvl3pPr lvl="2">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3pPr>
            <a:lvl4pPr lvl="3">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4pPr>
            <a:lvl5pPr lvl="4">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5pPr>
            <a:lvl6pPr lvl="5">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6pPr>
            <a:lvl7pPr lvl="6">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7pPr>
            <a:lvl8pPr lvl="7">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8pPr>
            <a:lvl9pPr lvl="8">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indent="-317500" lvl="1" marL="9144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indent="-317500" lvl="2" marL="13716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indent="-317500" lvl="3" marL="18288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indent="-317500" lvl="4" marL="22860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indent="-317500" lvl="5" marL="27432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indent="-317500" lvl="6" marL="32004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indent="-317500" lvl="7" marL="36576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indent="-317500" lvl="8" marL="41148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7.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hyperlink" Target="https://chroniclingamerica.loc.gov/about/api/"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3"/>
          <p:cNvSpPr txBox="1"/>
          <p:nvPr>
            <p:ph type="ctrTitle"/>
          </p:nvPr>
        </p:nvSpPr>
        <p:spPr>
          <a:xfrm>
            <a:off x="4469075" y="999250"/>
            <a:ext cx="4015200" cy="2718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TEAM </a:t>
            </a:r>
            <a:endParaRPr sz="3600"/>
          </a:p>
          <a:p>
            <a:pPr indent="0" lvl="0" marL="0" rtl="0" algn="ctr">
              <a:spcBef>
                <a:spcPts val="0"/>
              </a:spcBef>
              <a:spcAft>
                <a:spcPts val="0"/>
              </a:spcAft>
              <a:buNone/>
            </a:pPr>
            <a:r>
              <a:rPr lang="en" sz="3600"/>
              <a:t>DATA WIZ</a:t>
            </a:r>
            <a:endParaRPr sz="3600"/>
          </a:p>
          <a:p>
            <a:pPr indent="0" lvl="0" marL="0" rtl="0" algn="ctr">
              <a:spcBef>
                <a:spcPts val="0"/>
              </a:spcBef>
              <a:spcAft>
                <a:spcPts val="0"/>
              </a:spcAft>
              <a:buNone/>
            </a:pPr>
            <a:r>
              <a:rPr lang="en" sz="2400"/>
              <a:t> </a:t>
            </a:r>
            <a:r>
              <a:rPr lang="en" sz="2600"/>
              <a:t>FOR </a:t>
            </a:r>
            <a:r>
              <a:rPr lang="en" sz="3900"/>
              <a:t>WASHINGTON DIGITAL NEWSPAPERS</a:t>
            </a:r>
            <a:endParaRPr sz="3900"/>
          </a:p>
        </p:txBody>
      </p:sp>
      <p:cxnSp>
        <p:nvCxnSpPr>
          <p:cNvPr id="77" name="Google Shape;77;p13"/>
          <p:cNvCxnSpPr/>
          <p:nvPr/>
        </p:nvCxnSpPr>
        <p:spPr>
          <a:xfrm>
            <a:off x="4559525" y="3717850"/>
            <a:ext cx="3834300" cy="0"/>
          </a:xfrm>
          <a:prstGeom prst="straightConnector1">
            <a:avLst/>
          </a:prstGeom>
          <a:noFill/>
          <a:ln cap="flat" cmpd="sng" w="9525">
            <a:solidFill>
              <a:schemeClr val="dk1"/>
            </a:solidFill>
            <a:prstDash val="solid"/>
            <a:round/>
            <a:headEnd len="med" w="med" type="none"/>
            <a:tailEnd len="med" w="med" type="none"/>
          </a:ln>
        </p:spPr>
      </p:cxnSp>
      <p:grpSp>
        <p:nvGrpSpPr>
          <p:cNvPr id="78" name="Google Shape;78;p13"/>
          <p:cNvGrpSpPr/>
          <p:nvPr/>
        </p:nvGrpSpPr>
        <p:grpSpPr>
          <a:xfrm>
            <a:off x="719996" y="4603510"/>
            <a:ext cx="7704000" cy="205286"/>
            <a:chOff x="719996" y="4603510"/>
            <a:chExt cx="7704000" cy="205286"/>
          </a:xfrm>
        </p:grpSpPr>
        <p:sp>
          <p:nvSpPr>
            <p:cNvPr id="79" name="Google Shape;79;p13"/>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a:t>
              </a:r>
              <a:r>
                <a:rPr lang="en" sz="800">
                  <a:solidFill>
                    <a:srgbClr val="27221C"/>
                  </a:solidFill>
                  <a:latin typeface="Barlow"/>
                  <a:ea typeface="Barlow"/>
                  <a:cs typeface="Barlow"/>
                  <a:sym typeface="Barlow"/>
                </a:rPr>
                <a:t> ● JUNE 4 ● 2023</a:t>
              </a:r>
              <a:endParaRPr sz="800">
                <a:solidFill>
                  <a:srgbClr val="27221C"/>
                </a:solidFill>
                <a:latin typeface="Barlow"/>
                <a:ea typeface="Barlow"/>
                <a:cs typeface="Barlow"/>
                <a:sym typeface="Barlow"/>
              </a:endParaRPr>
            </a:p>
          </p:txBody>
        </p:sp>
        <p:grpSp>
          <p:nvGrpSpPr>
            <p:cNvPr id="80" name="Google Shape;80;p13"/>
            <p:cNvGrpSpPr/>
            <p:nvPr/>
          </p:nvGrpSpPr>
          <p:grpSpPr>
            <a:xfrm>
              <a:off x="727475" y="4603510"/>
              <a:ext cx="7692600" cy="205286"/>
              <a:chOff x="727475" y="1087800"/>
              <a:chExt cx="7692600" cy="205286"/>
            </a:xfrm>
          </p:grpSpPr>
          <p:cxnSp>
            <p:nvCxnSpPr>
              <p:cNvPr id="81" name="Google Shape;81;p13"/>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82" name="Google Shape;82;p13"/>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83" name="Google Shape;83;p13"/>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84" name="Google Shape;84;p13"/>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pic>
        <p:nvPicPr>
          <p:cNvPr id="85" name="Google Shape;85;p13"/>
          <p:cNvPicPr preferRelativeResize="0"/>
          <p:nvPr/>
        </p:nvPicPr>
        <p:blipFill rotWithShape="1">
          <a:blip r:embed="rId3">
            <a:alphaModFix/>
          </a:blip>
          <a:srcRect b="4266" l="7949" r="21702" t="21796"/>
          <a:stretch/>
        </p:blipFill>
        <p:spPr>
          <a:xfrm>
            <a:off x="1007425" y="1586234"/>
            <a:ext cx="2941350" cy="2758590"/>
          </a:xfrm>
          <a:prstGeom prst="rect">
            <a:avLst/>
          </a:prstGeom>
          <a:noFill/>
          <a:ln>
            <a:noFill/>
          </a:ln>
        </p:spPr>
      </p:pic>
      <p:pic>
        <p:nvPicPr>
          <p:cNvPr id="86" name="Google Shape;86;p13"/>
          <p:cNvPicPr preferRelativeResize="0"/>
          <p:nvPr/>
        </p:nvPicPr>
        <p:blipFill rotWithShape="1">
          <a:blip r:embed="rId3">
            <a:alphaModFix/>
          </a:blip>
          <a:srcRect b="68610" l="8145" r="21082" t="0"/>
          <a:stretch/>
        </p:blipFill>
        <p:spPr>
          <a:xfrm>
            <a:off x="1007425" y="498525"/>
            <a:ext cx="2941350" cy="1087706"/>
          </a:xfrm>
          <a:prstGeom prst="rect">
            <a:avLst/>
          </a:prstGeom>
          <a:noFill/>
          <a:ln>
            <a:noFill/>
          </a:ln>
        </p:spPr>
      </p:pic>
      <p:sp>
        <p:nvSpPr>
          <p:cNvPr id="87" name="Google Shape;87;p13"/>
          <p:cNvSpPr txBox="1"/>
          <p:nvPr/>
        </p:nvSpPr>
        <p:spPr>
          <a:xfrm>
            <a:off x="4412375" y="3926950"/>
            <a:ext cx="4128600" cy="409500"/>
          </a:xfrm>
          <a:prstGeom prst="rect">
            <a:avLst/>
          </a:prstGeom>
          <a:noFill/>
          <a:ln cap="flat" cmpd="sng" w="9525">
            <a:solidFill>
              <a:srgbClr val="595959"/>
            </a:solidFill>
            <a:prstDash val="solid"/>
            <a:round/>
            <a:headEnd len="sm" w="sm" type="none"/>
            <a:tailEnd len="sm" w="sm" type="none"/>
          </a:ln>
        </p:spPr>
        <p:txBody>
          <a:bodyPr anchorCtr="0" anchor="ctr" bIns="91425" lIns="182875" spcFirstLastPara="1" rIns="91425" wrap="square" tIns="91425">
            <a:noAutofit/>
          </a:bodyPr>
          <a:lstStyle/>
          <a:p>
            <a:pPr indent="0" lvl="0" marL="0" rtl="0" algn="ctr">
              <a:spcBef>
                <a:spcPts val="0"/>
              </a:spcBef>
              <a:spcAft>
                <a:spcPts val="0"/>
              </a:spcAft>
              <a:buNone/>
            </a:pPr>
            <a:r>
              <a:rPr lang="en" sz="1300">
                <a:solidFill>
                  <a:srgbClr val="595959"/>
                </a:solidFill>
                <a:latin typeface="Barlow"/>
                <a:ea typeface="Barlow"/>
                <a:cs typeface="Barlow"/>
                <a:sym typeface="Barlow"/>
              </a:rPr>
              <a:t>Aayushi Gandhi, Manthan Mehta, Harshi Thaker</a:t>
            </a:r>
            <a:endParaRPr sz="1300">
              <a:solidFill>
                <a:srgbClr val="595959"/>
              </a:solidFill>
              <a:latin typeface="Barlow"/>
              <a:ea typeface="Barlow"/>
              <a:cs typeface="Barlow"/>
              <a:sym typeface="Barlow"/>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2"/>
          <p:cNvSpPr txBox="1"/>
          <p:nvPr>
            <p:ph idx="4294967295" type="title"/>
          </p:nvPr>
        </p:nvSpPr>
        <p:spPr>
          <a:xfrm>
            <a:off x="720000" y="206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IMPACT &amp; NEXT STEPS</a:t>
            </a:r>
            <a:endParaRPr>
              <a:solidFill>
                <a:schemeClr val="lt2"/>
              </a:solidFill>
            </a:endParaRPr>
          </a:p>
        </p:txBody>
      </p:sp>
      <p:grpSp>
        <p:nvGrpSpPr>
          <p:cNvPr id="286" name="Google Shape;286;p22"/>
          <p:cNvGrpSpPr/>
          <p:nvPr/>
        </p:nvGrpSpPr>
        <p:grpSpPr>
          <a:xfrm>
            <a:off x="719996" y="4603510"/>
            <a:ext cx="7704000" cy="205286"/>
            <a:chOff x="719996" y="4603510"/>
            <a:chExt cx="7704000" cy="205286"/>
          </a:xfrm>
        </p:grpSpPr>
        <p:sp>
          <p:nvSpPr>
            <p:cNvPr id="287" name="Google Shape;287;p22"/>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 ● JUNE 4 ● 2023</a:t>
              </a:r>
              <a:endParaRPr sz="800">
                <a:solidFill>
                  <a:srgbClr val="27221C"/>
                </a:solidFill>
                <a:latin typeface="Barlow"/>
                <a:ea typeface="Barlow"/>
                <a:cs typeface="Barlow"/>
                <a:sym typeface="Barlow"/>
              </a:endParaRPr>
            </a:p>
          </p:txBody>
        </p:sp>
        <p:grpSp>
          <p:nvGrpSpPr>
            <p:cNvPr id="288" name="Google Shape;288;p22"/>
            <p:cNvGrpSpPr/>
            <p:nvPr/>
          </p:nvGrpSpPr>
          <p:grpSpPr>
            <a:xfrm>
              <a:off x="727475" y="4603510"/>
              <a:ext cx="7692600" cy="205286"/>
              <a:chOff x="727475" y="1087800"/>
              <a:chExt cx="7692600" cy="205286"/>
            </a:xfrm>
          </p:grpSpPr>
          <p:cxnSp>
            <p:nvCxnSpPr>
              <p:cNvPr id="289" name="Google Shape;289;p22"/>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290" name="Google Shape;290;p22"/>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291" name="Google Shape;291;p22"/>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292" name="Google Shape;292;p22"/>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sp>
        <p:nvSpPr>
          <p:cNvPr id="293" name="Google Shape;293;p22"/>
          <p:cNvSpPr txBox="1"/>
          <p:nvPr>
            <p:ph idx="4294967295" type="body"/>
          </p:nvPr>
        </p:nvSpPr>
        <p:spPr>
          <a:xfrm>
            <a:off x="414325" y="1063225"/>
            <a:ext cx="2352600" cy="33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900">
                <a:highlight>
                  <a:schemeClr val="lt1"/>
                </a:highlight>
              </a:rPr>
              <a:t>Impact</a:t>
            </a:r>
            <a:endParaRPr b="1" sz="900">
              <a:highlight>
                <a:schemeClr val="lt1"/>
              </a:highlight>
            </a:endParaRPr>
          </a:p>
          <a:p>
            <a:pPr indent="-228600" lvl="0" marL="228600" rtl="0" algn="just">
              <a:lnSpc>
                <a:spcPct val="115000"/>
              </a:lnSpc>
              <a:spcBef>
                <a:spcPts val="1000"/>
              </a:spcBef>
              <a:spcAft>
                <a:spcPts val="0"/>
              </a:spcAft>
              <a:buClr>
                <a:schemeClr val="dk1"/>
              </a:buClr>
              <a:buSzPts val="900"/>
              <a:buFont typeface="Barlow"/>
              <a:buChar char="●"/>
            </a:pPr>
            <a:r>
              <a:rPr lang="en" sz="900">
                <a:highlight>
                  <a:schemeClr val="lt1"/>
                </a:highlight>
              </a:rPr>
              <a:t>Data Organization: The project organizes all available digitized issues for easy access for now as well as the future.</a:t>
            </a:r>
            <a:endParaRPr sz="900">
              <a:highlight>
                <a:schemeClr val="lt1"/>
              </a:highlight>
            </a:endParaRPr>
          </a:p>
          <a:p>
            <a:pPr indent="-228600" lvl="0" marL="228600" rtl="0" algn="just">
              <a:lnSpc>
                <a:spcPct val="115000"/>
              </a:lnSpc>
              <a:spcBef>
                <a:spcPts val="1000"/>
              </a:spcBef>
              <a:spcAft>
                <a:spcPts val="0"/>
              </a:spcAft>
              <a:buClr>
                <a:schemeClr val="dk1"/>
              </a:buClr>
              <a:buSzPts val="900"/>
              <a:buFont typeface="Barlow"/>
              <a:buChar char="●"/>
            </a:pPr>
            <a:r>
              <a:rPr lang="en" sz="900">
                <a:highlight>
                  <a:schemeClr val="lt1"/>
                </a:highlight>
              </a:rPr>
              <a:t>Insights and Analysis: Users gain valuable insights and can analyze trends and patterns in the data.</a:t>
            </a:r>
            <a:endParaRPr sz="900">
              <a:highlight>
                <a:schemeClr val="lt1"/>
              </a:highlight>
            </a:endParaRPr>
          </a:p>
          <a:p>
            <a:pPr indent="-228600" lvl="0" marL="228600" rtl="0" algn="just">
              <a:lnSpc>
                <a:spcPct val="115000"/>
              </a:lnSpc>
              <a:spcBef>
                <a:spcPts val="1000"/>
              </a:spcBef>
              <a:spcAft>
                <a:spcPts val="0"/>
              </a:spcAft>
              <a:buClr>
                <a:schemeClr val="dk1"/>
              </a:buClr>
              <a:buSzPts val="900"/>
              <a:buFont typeface="Barlow"/>
              <a:buChar char="●"/>
            </a:pPr>
            <a:r>
              <a:rPr lang="en" sz="900">
                <a:highlight>
                  <a:schemeClr val="lt1"/>
                </a:highlight>
              </a:rPr>
              <a:t>Missing Information Identification: The project helps identify gaps in the digitized data for further investigation.</a:t>
            </a:r>
            <a:endParaRPr sz="900">
              <a:highlight>
                <a:schemeClr val="lt1"/>
              </a:highlight>
            </a:endParaRPr>
          </a:p>
          <a:p>
            <a:pPr indent="-228600" lvl="0" marL="228600" rtl="0" algn="just">
              <a:lnSpc>
                <a:spcPct val="115000"/>
              </a:lnSpc>
              <a:spcBef>
                <a:spcPts val="1000"/>
              </a:spcBef>
              <a:spcAft>
                <a:spcPts val="0"/>
              </a:spcAft>
              <a:buClr>
                <a:schemeClr val="dk1"/>
              </a:buClr>
              <a:buSzPts val="900"/>
              <a:buFont typeface="Barlow"/>
              <a:buChar char="●"/>
            </a:pPr>
            <a:r>
              <a:rPr lang="en" sz="900">
                <a:highlight>
                  <a:schemeClr val="lt1"/>
                </a:highlight>
              </a:rPr>
              <a:t>Global Accessibility: Integration with Tableau Public allows worldwide access to the data for the long term.</a:t>
            </a:r>
            <a:endParaRPr sz="900">
              <a:highlight>
                <a:schemeClr val="lt1"/>
              </a:highlight>
            </a:endParaRPr>
          </a:p>
          <a:p>
            <a:pPr indent="-228600" lvl="0" marL="228600" rtl="0" algn="just">
              <a:lnSpc>
                <a:spcPct val="115000"/>
              </a:lnSpc>
              <a:spcBef>
                <a:spcPts val="1000"/>
              </a:spcBef>
              <a:spcAft>
                <a:spcPts val="0"/>
              </a:spcAft>
              <a:buClr>
                <a:schemeClr val="dk1"/>
              </a:buClr>
              <a:buSzPts val="900"/>
              <a:buFont typeface="Barlow"/>
              <a:buChar char="●"/>
            </a:pPr>
            <a:r>
              <a:rPr lang="en" sz="900">
                <a:highlight>
                  <a:schemeClr val="lt1"/>
                </a:highlight>
              </a:rPr>
              <a:t>User-Friendly Interface: The user-friendly dashboard enables easy exploration and filtering of the data.</a:t>
            </a:r>
            <a:endParaRPr sz="900">
              <a:highlight>
                <a:schemeClr val="lt1"/>
              </a:highlight>
            </a:endParaRPr>
          </a:p>
          <a:p>
            <a:pPr indent="0" lvl="0" marL="0" rtl="0" algn="just">
              <a:spcBef>
                <a:spcPts val="0"/>
              </a:spcBef>
              <a:spcAft>
                <a:spcPts val="0"/>
              </a:spcAft>
              <a:buNone/>
            </a:pPr>
            <a:r>
              <a:t/>
            </a:r>
            <a:endParaRPr sz="900">
              <a:highlight>
                <a:schemeClr val="lt1"/>
              </a:highlight>
            </a:endParaRPr>
          </a:p>
          <a:p>
            <a:pPr indent="0" lvl="0" marL="0" rtl="0" algn="just">
              <a:spcBef>
                <a:spcPts val="1000"/>
              </a:spcBef>
              <a:spcAft>
                <a:spcPts val="1000"/>
              </a:spcAft>
              <a:buNone/>
            </a:pPr>
            <a:r>
              <a:t/>
            </a:r>
            <a:endParaRPr sz="900">
              <a:highlight>
                <a:schemeClr val="lt1"/>
              </a:highlight>
            </a:endParaRPr>
          </a:p>
        </p:txBody>
      </p:sp>
      <p:sp>
        <p:nvSpPr>
          <p:cNvPr id="294" name="Google Shape;294;p22"/>
          <p:cNvSpPr txBox="1"/>
          <p:nvPr>
            <p:ph idx="4294967295" type="body"/>
          </p:nvPr>
        </p:nvSpPr>
        <p:spPr>
          <a:xfrm>
            <a:off x="6695725" y="997800"/>
            <a:ext cx="2129700" cy="3410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900">
                <a:highlight>
                  <a:schemeClr val="lt1"/>
                </a:highlight>
              </a:rPr>
              <a:t>Next Steps</a:t>
            </a:r>
            <a:endParaRPr sz="900">
              <a:highlight>
                <a:schemeClr val="lt1"/>
              </a:highlight>
            </a:endParaRPr>
          </a:p>
          <a:p>
            <a:pPr indent="-285750" lvl="0" marL="257175" rtl="0" algn="just">
              <a:spcBef>
                <a:spcPts val="1000"/>
              </a:spcBef>
              <a:spcAft>
                <a:spcPts val="0"/>
              </a:spcAft>
              <a:buSzPts val="900"/>
              <a:buChar char="●"/>
            </a:pPr>
            <a:r>
              <a:rPr lang="en" sz="900">
                <a:highlight>
                  <a:schemeClr val="lt1"/>
                </a:highlight>
              </a:rPr>
              <a:t>Hosting on the Website: The final product, which includes the user-friendly dashboard and the digitized data, needs to be deployed on the WSL website. </a:t>
            </a:r>
            <a:endParaRPr sz="900">
              <a:highlight>
                <a:schemeClr val="lt1"/>
              </a:highlight>
            </a:endParaRPr>
          </a:p>
          <a:p>
            <a:pPr indent="-285750" lvl="0" marL="257175" rtl="0" algn="just">
              <a:spcBef>
                <a:spcPts val="0"/>
              </a:spcBef>
              <a:spcAft>
                <a:spcPts val="0"/>
              </a:spcAft>
              <a:buSzPts val="900"/>
              <a:buChar char="●"/>
            </a:pPr>
            <a:r>
              <a:rPr lang="en" sz="900">
                <a:highlight>
                  <a:schemeClr val="lt1"/>
                </a:highlight>
              </a:rPr>
              <a:t>Integration with Tableau Public: The WSL team needs to integrate the dashboard with the Tableau Public profile of WSL. This integration will allow users to access the dashboard directly from the Tableau Public page of WSL. </a:t>
            </a:r>
            <a:endParaRPr sz="900">
              <a:highlight>
                <a:schemeClr val="lt1"/>
              </a:highlight>
            </a:endParaRPr>
          </a:p>
          <a:p>
            <a:pPr indent="-285750" lvl="0" marL="257175" rtl="0" algn="just">
              <a:spcBef>
                <a:spcPts val="0"/>
              </a:spcBef>
              <a:spcAft>
                <a:spcPts val="0"/>
              </a:spcAft>
              <a:buSzPts val="900"/>
              <a:buChar char="●"/>
            </a:pPr>
            <a:r>
              <a:rPr lang="en" sz="900">
                <a:highlight>
                  <a:schemeClr val="lt1"/>
                </a:highlight>
              </a:rPr>
              <a:t>Continuous Maintenance and Updates: Ongoing maintenance is required to ensure the dashboard remains functional and up to date. This includes regular monitoring of data sources, addressing any technical issues or bugs, and incorporating user feedback for improvements.</a:t>
            </a:r>
            <a:endParaRPr sz="900">
              <a:highlight>
                <a:schemeClr val="lt1"/>
              </a:highlight>
            </a:endParaRPr>
          </a:p>
          <a:p>
            <a:pPr indent="0" lvl="0" marL="0" rtl="0" algn="just">
              <a:spcBef>
                <a:spcPts val="1000"/>
              </a:spcBef>
              <a:spcAft>
                <a:spcPts val="0"/>
              </a:spcAft>
              <a:buNone/>
            </a:pPr>
            <a:r>
              <a:t/>
            </a:r>
            <a:endParaRPr sz="900">
              <a:highlight>
                <a:schemeClr val="lt1"/>
              </a:highlight>
            </a:endParaRPr>
          </a:p>
          <a:p>
            <a:pPr indent="0" lvl="0" marL="0" rtl="0" algn="just">
              <a:spcBef>
                <a:spcPts val="1000"/>
              </a:spcBef>
              <a:spcAft>
                <a:spcPts val="1000"/>
              </a:spcAft>
              <a:buNone/>
            </a:pPr>
            <a:r>
              <a:t/>
            </a:r>
            <a:endParaRPr sz="900">
              <a:highlight>
                <a:schemeClr val="lt1"/>
              </a:highlight>
            </a:endParaRPr>
          </a:p>
        </p:txBody>
      </p:sp>
      <p:pic>
        <p:nvPicPr>
          <p:cNvPr id="295" name="Google Shape;295;p22"/>
          <p:cNvPicPr preferRelativeResize="0"/>
          <p:nvPr/>
        </p:nvPicPr>
        <p:blipFill>
          <a:blip r:embed="rId3">
            <a:alphaModFix/>
          </a:blip>
          <a:stretch>
            <a:fillRect/>
          </a:stretch>
        </p:blipFill>
        <p:spPr>
          <a:xfrm>
            <a:off x="2817625" y="1495157"/>
            <a:ext cx="3827400" cy="239211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3"/>
          <p:cNvSpPr txBox="1"/>
          <p:nvPr>
            <p:ph idx="4294967295" type="title"/>
          </p:nvPr>
        </p:nvSpPr>
        <p:spPr>
          <a:xfrm>
            <a:off x="720000" y="152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LESSONS LEARNED</a:t>
            </a:r>
            <a:endParaRPr sz="2000">
              <a:solidFill>
                <a:schemeClr val="lt2"/>
              </a:solidFill>
            </a:endParaRPr>
          </a:p>
        </p:txBody>
      </p:sp>
      <p:grpSp>
        <p:nvGrpSpPr>
          <p:cNvPr id="301" name="Google Shape;301;p23"/>
          <p:cNvGrpSpPr/>
          <p:nvPr/>
        </p:nvGrpSpPr>
        <p:grpSpPr>
          <a:xfrm>
            <a:off x="719996" y="4603510"/>
            <a:ext cx="7704000" cy="205286"/>
            <a:chOff x="719996" y="4603510"/>
            <a:chExt cx="7704000" cy="205286"/>
          </a:xfrm>
        </p:grpSpPr>
        <p:sp>
          <p:nvSpPr>
            <p:cNvPr id="302" name="Google Shape;302;p23"/>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 ● JUNE 4 ● 2023</a:t>
              </a:r>
              <a:endParaRPr sz="800">
                <a:solidFill>
                  <a:srgbClr val="27221C"/>
                </a:solidFill>
                <a:latin typeface="Barlow"/>
                <a:ea typeface="Barlow"/>
                <a:cs typeface="Barlow"/>
                <a:sym typeface="Barlow"/>
              </a:endParaRPr>
            </a:p>
          </p:txBody>
        </p:sp>
        <p:grpSp>
          <p:nvGrpSpPr>
            <p:cNvPr id="303" name="Google Shape;303;p23"/>
            <p:cNvGrpSpPr/>
            <p:nvPr/>
          </p:nvGrpSpPr>
          <p:grpSpPr>
            <a:xfrm>
              <a:off x="727475" y="4603510"/>
              <a:ext cx="7692600" cy="205286"/>
              <a:chOff x="727475" y="1087800"/>
              <a:chExt cx="7692600" cy="205286"/>
            </a:xfrm>
          </p:grpSpPr>
          <p:cxnSp>
            <p:nvCxnSpPr>
              <p:cNvPr id="304" name="Google Shape;304;p23"/>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305" name="Google Shape;305;p23"/>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306" name="Google Shape;306;p23"/>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307" name="Google Shape;307;p23"/>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sp>
        <p:nvSpPr>
          <p:cNvPr id="308" name="Google Shape;308;p23"/>
          <p:cNvSpPr txBox="1"/>
          <p:nvPr>
            <p:ph idx="4294967295" type="body"/>
          </p:nvPr>
        </p:nvSpPr>
        <p:spPr>
          <a:xfrm>
            <a:off x="720000" y="832325"/>
            <a:ext cx="7704000" cy="3663000"/>
          </a:xfrm>
          <a:prstGeom prst="rect">
            <a:avLst/>
          </a:prstGeom>
        </p:spPr>
        <p:txBody>
          <a:bodyPr anchorCtr="0" anchor="t" bIns="91425" lIns="91425" spcFirstLastPara="1" rIns="91425" wrap="square" tIns="91425">
            <a:noAutofit/>
          </a:bodyPr>
          <a:lstStyle/>
          <a:p>
            <a:pPr indent="-285750" lvl="0" marL="457200" rtl="0" algn="just">
              <a:spcBef>
                <a:spcPts val="0"/>
              </a:spcBef>
              <a:spcAft>
                <a:spcPts val="0"/>
              </a:spcAft>
              <a:buSzPts val="900"/>
              <a:buAutoNum type="arabicPeriod"/>
            </a:pPr>
            <a:r>
              <a:rPr b="1" lang="en" sz="900"/>
              <a:t>Scope Management</a:t>
            </a:r>
            <a:r>
              <a:rPr lang="en" sz="900"/>
              <a:t>: Defining the project scope and managing its boundaries can be challenging. It's common to have ambitious goals that may not be feasible within the project's timeframe or resources. However, it was crucial to have set boundaries before initiating a project.</a:t>
            </a:r>
            <a:endParaRPr sz="900"/>
          </a:p>
          <a:p>
            <a:pPr indent="0" lvl="0" marL="457200" rtl="0" algn="just">
              <a:spcBef>
                <a:spcPts val="0"/>
              </a:spcBef>
              <a:spcAft>
                <a:spcPts val="0"/>
              </a:spcAft>
              <a:buNone/>
            </a:pPr>
            <a:r>
              <a:rPr b="1" lang="en" sz="900"/>
              <a:t>Approach:</a:t>
            </a:r>
            <a:r>
              <a:rPr i="1" lang="en" sz="900"/>
              <a:t> Clearly defining project objectives and scope from the beginning is essential. Regularly revisiting and refining the scope as the project progresses helps in maintaining focus and managing expectations.</a:t>
            </a:r>
            <a:endParaRPr i="1" sz="900"/>
          </a:p>
          <a:p>
            <a:pPr indent="0" lvl="0" marL="457200" rtl="0" algn="just">
              <a:spcBef>
                <a:spcPts val="0"/>
              </a:spcBef>
              <a:spcAft>
                <a:spcPts val="0"/>
              </a:spcAft>
              <a:buNone/>
            </a:pPr>
            <a:r>
              <a:t/>
            </a:r>
            <a:endParaRPr i="1" sz="900"/>
          </a:p>
          <a:p>
            <a:pPr indent="-285750" lvl="0" marL="457200" rtl="0" algn="just">
              <a:spcBef>
                <a:spcPts val="0"/>
              </a:spcBef>
              <a:spcAft>
                <a:spcPts val="0"/>
              </a:spcAft>
              <a:buSzPts val="900"/>
              <a:buAutoNum type="arabicPeriod"/>
            </a:pPr>
            <a:r>
              <a:rPr b="1" lang="en" sz="900"/>
              <a:t>Data Availability and Quality:</a:t>
            </a:r>
            <a:r>
              <a:rPr i="1" lang="en" sz="900"/>
              <a:t> </a:t>
            </a:r>
            <a:r>
              <a:rPr lang="en" sz="900"/>
              <a:t>Obtaining relevant and reliable data can be a significant challenge. It may require thorough research, contacting data providers, or dealing with incomplete or messy datasets. Exploratory data analysis is a crucial step in any data centric project.</a:t>
            </a:r>
            <a:endParaRPr sz="900"/>
          </a:p>
          <a:p>
            <a:pPr indent="0" lvl="0" marL="457200" rtl="0" algn="just">
              <a:spcBef>
                <a:spcPts val="0"/>
              </a:spcBef>
              <a:spcAft>
                <a:spcPts val="0"/>
              </a:spcAft>
              <a:buNone/>
            </a:pPr>
            <a:r>
              <a:rPr b="1" lang="en" sz="900"/>
              <a:t>Approach: </a:t>
            </a:r>
            <a:r>
              <a:rPr i="1" lang="en" sz="900"/>
              <a:t>Planning ahead and allowing ample time for data acquisition and cleaning was crucial. It's important to explore available data sources and have backup plans in case of data limitations.</a:t>
            </a:r>
            <a:endParaRPr i="1" sz="900"/>
          </a:p>
          <a:p>
            <a:pPr indent="0" lvl="0" marL="457200" rtl="0" algn="just">
              <a:spcBef>
                <a:spcPts val="0"/>
              </a:spcBef>
              <a:spcAft>
                <a:spcPts val="0"/>
              </a:spcAft>
              <a:buNone/>
            </a:pPr>
            <a:r>
              <a:t/>
            </a:r>
            <a:endParaRPr i="1" sz="900"/>
          </a:p>
          <a:p>
            <a:pPr indent="-285750" lvl="0" marL="457200" rtl="0" algn="just">
              <a:spcBef>
                <a:spcPts val="0"/>
              </a:spcBef>
              <a:spcAft>
                <a:spcPts val="0"/>
              </a:spcAft>
              <a:buSzPts val="900"/>
              <a:buAutoNum type="arabicPeriod"/>
            </a:pPr>
            <a:r>
              <a:rPr b="1" lang="en" sz="900"/>
              <a:t>Time Management:</a:t>
            </a:r>
            <a:r>
              <a:rPr i="1" lang="en" sz="900"/>
              <a:t> </a:t>
            </a:r>
            <a:r>
              <a:rPr lang="en" sz="900"/>
              <a:t>Balancing the project's workload with other academic or personal commitments can be a challenge. Meeting deadlines, allocating sufficient time for each project phase, and managing unexpected delays can be demanding. </a:t>
            </a:r>
            <a:endParaRPr sz="900"/>
          </a:p>
          <a:p>
            <a:pPr indent="0" lvl="0" marL="457200" rtl="0" algn="just">
              <a:spcBef>
                <a:spcPts val="0"/>
              </a:spcBef>
              <a:spcAft>
                <a:spcPts val="0"/>
              </a:spcAft>
              <a:buNone/>
            </a:pPr>
            <a:r>
              <a:rPr b="1" lang="en" sz="900"/>
              <a:t>Approach: </a:t>
            </a:r>
            <a:r>
              <a:rPr i="1" lang="en" sz="900"/>
              <a:t>To overcome the same &amp; ensure effective time management requires setting realistic milestones, and maintaining regular progress tracking. Breaking down the project into smaller tasks with deadlines helps in staying on track.</a:t>
            </a:r>
            <a:endParaRPr i="1" sz="900"/>
          </a:p>
          <a:p>
            <a:pPr indent="0" lvl="0" marL="457200" rtl="0" algn="just">
              <a:spcBef>
                <a:spcPts val="0"/>
              </a:spcBef>
              <a:spcAft>
                <a:spcPts val="0"/>
              </a:spcAft>
              <a:buNone/>
            </a:pPr>
            <a:r>
              <a:t/>
            </a:r>
            <a:endParaRPr i="1" sz="900"/>
          </a:p>
          <a:p>
            <a:pPr indent="-285750" lvl="0" marL="457200" rtl="0" algn="just">
              <a:spcBef>
                <a:spcPts val="0"/>
              </a:spcBef>
              <a:spcAft>
                <a:spcPts val="0"/>
              </a:spcAft>
              <a:buSzPts val="900"/>
              <a:buAutoNum type="arabicPeriod"/>
            </a:pPr>
            <a:r>
              <a:rPr b="1" lang="en" sz="900"/>
              <a:t>Communication and Collaboration:</a:t>
            </a:r>
            <a:r>
              <a:rPr i="1" lang="en" sz="900"/>
              <a:t> </a:t>
            </a:r>
            <a:r>
              <a:rPr lang="en" sz="900"/>
              <a:t>Collaborating with teammates, advisors, or stakeholders may involve challenges such as miscommunication, conflicting opinions, or difficulty in coordinating schedules</a:t>
            </a:r>
            <a:r>
              <a:rPr i="1" lang="en" sz="900"/>
              <a:t>. </a:t>
            </a:r>
            <a:endParaRPr i="1" sz="900"/>
          </a:p>
          <a:p>
            <a:pPr indent="0" lvl="0" marL="457200" rtl="0" algn="just">
              <a:spcBef>
                <a:spcPts val="0"/>
              </a:spcBef>
              <a:spcAft>
                <a:spcPts val="0"/>
              </a:spcAft>
              <a:buNone/>
            </a:pPr>
            <a:r>
              <a:rPr b="1" lang="en" sz="900"/>
              <a:t>Approach: </a:t>
            </a:r>
            <a:r>
              <a:rPr i="1" lang="en" sz="900"/>
              <a:t>Establishing clear communication channels, setting regular meetings, and fostering an open and respectful environment for discussion and feedback are essential. Active listening &amp; adapting communication styles to different stakeholders facilitate effective collaboration.</a:t>
            </a:r>
            <a:endParaRPr i="1" sz="900"/>
          </a:p>
          <a:p>
            <a:pPr indent="0" lvl="0" marL="457200" rtl="0" algn="just">
              <a:spcBef>
                <a:spcPts val="0"/>
              </a:spcBef>
              <a:spcAft>
                <a:spcPts val="0"/>
              </a:spcAft>
              <a:buNone/>
            </a:pPr>
            <a:r>
              <a:t/>
            </a:r>
            <a:endParaRPr i="1" sz="900"/>
          </a:p>
          <a:p>
            <a:pPr indent="-285750" lvl="0" marL="457200" rtl="0" algn="just">
              <a:spcBef>
                <a:spcPts val="0"/>
              </a:spcBef>
              <a:spcAft>
                <a:spcPts val="0"/>
              </a:spcAft>
              <a:buSzPts val="900"/>
              <a:buAutoNum type="arabicPeriod"/>
            </a:pPr>
            <a:r>
              <a:rPr b="1" lang="en" sz="900"/>
              <a:t>Technical Challenges:</a:t>
            </a:r>
            <a:r>
              <a:rPr i="1" lang="en" sz="900"/>
              <a:t> </a:t>
            </a:r>
            <a:r>
              <a:rPr lang="en" sz="900"/>
              <a:t>Working with complex data analysis tools, and programming languages can present technical hurdles. Debugging errors, handling computational limitations, or implementing advanced techniques may require additional learning and troubleshooting. </a:t>
            </a:r>
            <a:endParaRPr sz="900"/>
          </a:p>
          <a:p>
            <a:pPr indent="0" lvl="0" marL="457200" rtl="0" algn="just">
              <a:spcBef>
                <a:spcPts val="0"/>
              </a:spcBef>
              <a:spcAft>
                <a:spcPts val="0"/>
              </a:spcAft>
              <a:buNone/>
            </a:pPr>
            <a:r>
              <a:rPr b="1" i="1" lang="en" sz="900"/>
              <a:t>Approach:</a:t>
            </a:r>
            <a:r>
              <a:rPr i="1" lang="en" sz="900"/>
              <a:t> Maintaining a learning mindset and seeking help from mentors or online communities can overcome technical challenges. Breaking down complex tasks into smaller, manageable steps also aids in tackling technical difficulties.</a:t>
            </a:r>
            <a:endParaRPr i="1" sz="9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4"/>
          <p:cNvSpPr txBox="1"/>
          <p:nvPr>
            <p:ph idx="4294967295" type="title"/>
          </p:nvPr>
        </p:nvSpPr>
        <p:spPr>
          <a:xfrm>
            <a:off x="720000" y="152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REFERENCES</a:t>
            </a:r>
            <a:endParaRPr sz="2000">
              <a:solidFill>
                <a:schemeClr val="lt2"/>
              </a:solidFill>
            </a:endParaRPr>
          </a:p>
        </p:txBody>
      </p:sp>
      <p:grpSp>
        <p:nvGrpSpPr>
          <p:cNvPr id="314" name="Google Shape;314;p24"/>
          <p:cNvGrpSpPr/>
          <p:nvPr/>
        </p:nvGrpSpPr>
        <p:grpSpPr>
          <a:xfrm>
            <a:off x="719996" y="4603510"/>
            <a:ext cx="7704000" cy="205286"/>
            <a:chOff x="719996" y="4603510"/>
            <a:chExt cx="7704000" cy="205286"/>
          </a:xfrm>
        </p:grpSpPr>
        <p:sp>
          <p:nvSpPr>
            <p:cNvPr id="315" name="Google Shape;315;p24"/>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 ● JUNE 4 ● 2023</a:t>
              </a:r>
              <a:endParaRPr sz="800">
                <a:solidFill>
                  <a:srgbClr val="27221C"/>
                </a:solidFill>
                <a:latin typeface="Barlow"/>
                <a:ea typeface="Barlow"/>
                <a:cs typeface="Barlow"/>
                <a:sym typeface="Barlow"/>
              </a:endParaRPr>
            </a:p>
          </p:txBody>
        </p:sp>
        <p:grpSp>
          <p:nvGrpSpPr>
            <p:cNvPr id="316" name="Google Shape;316;p24"/>
            <p:cNvGrpSpPr/>
            <p:nvPr/>
          </p:nvGrpSpPr>
          <p:grpSpPr>
            <a:xfrm>
              <a:off x="727475" y="4603510"/>
              <a:ext cx="7692600" cy="205286"/>
              <a:chOff x="727475" y="1087800"/>
              <a:chExt cx="7692600" cy="205286"/>
            </a:xfrm>
          </p:grpSpPr>
          <p:cxnSp>
            <p:nvCxnSpPr>
              <p:cNvPr id="317" name="Google Shape;317;p24"/>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318" name="Google Shape;318;p24"/>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319" name="Google Shape;319;p24"/>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320" name="Google Shape;320;p24"/>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sp>
        <p:nvSpPr>
          <p:cNvPr id="321" name="Google Shape;321;p24"/>
          <p:cNvSpPr txBox="1"/>
          <p:nvPr/>
        </p:nvSpPr>
        <p:spPr>
          <a:xfrm>
            <a:off x="839025" y="905475"/>
            <a:ext cx="7270500" cy="3620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900">
                <a:latin typeface="Barlow"/>
                <a:ea typeface="Barlow"/>
                <a:cs typeface="Barlow"/>
                <a:sym typeface="Barlow"/>
              </a:rPr>
              <a:t>[1]  National Endowment for the Humanities. (n.d.). </a:t>
            </a:r>
            <a:r>
              <a:rPr i="1" lang="en" sz="900">
                <a:latin typeface="Barlow"/>
                <a:ea typeface="Barlow"/>
                <a:cs typeface="Barlow"/>
                <a:sym typeface="Barlow"/>
              </a:rPr>
              <a:t>Chronicling America: Library of Congress</a:t>
            </a:r>
            <a:r>
              <a:rPr lang="en" sz="900">
                <a:latin typeface="Barlow"/>
                <a:ea typeface="Barlow"/>
                <a:cs typeface="Barlow"/>
                <a:sym typeface="Barlow"/>
              </a:rPr>
              <a:t>. Chronicling America API: https://chroniclingamerica.loc.gov/about/api/</a:t>
            </a:r>
            <a:endParaRPr sz="900">
              <a:latin typeface="Barlow"/>
              <a:ea typeface="Barlow"/>
              <a:cs typeface="Barlow"/>
              <a:sym typeface="Barlow"/>
            </a:endParaRPr>
          </a:p>
          <a:p>
            <a:pPr indent="0" lvl="0" marL="0" rtl="0" algn="l">
              <a:lnSpc>
                <a:spcPct val="115000"/>
              </a:lnSpc>
              <a:spcBef>
                <a:spcPts val="1200"/>
              </a:spcBef>
              <a:spcAft>
                <a:spcPts val="0"/>
              </a:spcAft>
              <a:buNone/>
            </a:pPr>
            <a:r>
              <a:rPr lang="en" sz="900">
                <a:latin typeface="Barlow"/>
                <a:ea typeface="Barlow"/>
                <a:cs typeface="Barlow"/>
                <a:sym typeface="Barlow"/>
              </a:rPr>
              <a:t>[2] Ferriter, M. (2019, May 21). Visualizing Chronicling America Data: 15 million pages of digitized historical newspapers: The Signal. The Library of Congress. https://blogs.loc.gov/thesignal/2019/05/visualizing-chronicling-america-data-15-million-pages-of-digitized-historical-newspapers/</a:t>
            </a:r>
            <a:endParaRPr sz="900">
              <a:latin typeface="Barlow"/>
              <a:ea typeface="Barlow"/>
              <a:cs typeface="Barlow"/>
              <a:sym typeface="Barlow"/>
            </a:endParaRPr>
          </a:p>
          <a:p>
            <a:pPr indent="0" lvl="0" marL="0" rtl="0" algn="l">
              <a:lnSpc>
                <a:spcPct val="115000"/>
              </a:lnSpc>
              <a:spcBef>
                <a:spcPts val="1200"/>
              </a:spcBef>
              <a:spcAft>
                <a:spcPts val="0"/>
              </a:spcAft>
              <a:buNone/>
            </a:pPr>
            <a:r>
              <a:rPr lang="en" sz="900">
                <a:latin typeface="Barlow"/>
                <a:ea typeface="Barlow"/>
                <a:cs typeface="Barlow"/>
                <a:sym typeface="Barlow"/>
              </a:rPr>
              <a:t>[3] Paranick, A. (2022, July 14). New Interactive Map and Timeline added to Chronicling America: Headlines and heroes. The Library of Congress. https://blogs.loc.gov/headlinesandheroes/2022/07/new-chronicling-america-interactive-map-and-timeline</a:t>
            </a:r>
            <a:r>
              <a:rPr lang="en" sz="900">
                <a:latin typeface="Barlow"/>
                <a:ea typeface="Barlow"/>
                <a:cs typeface="Barlow"/>
                <a:sym typeface="Barlow"/>
              </a:rPr>
              <a:t>/ </a:t>
            </a:r>
            <a:endParaRPr sz="900">
              <a:latin typeface="Barlow"/>
              <a:ea typeface="Barlow"/>
              <a:cs typeface="Barlow"/>
              <a:sym typeface="Barlow"/>
            </a:endParaRPr>
          </a:p>
          <a:p>
            <a:pPr indent="0" lvl="0" marL="0" rtl="0" algn="l">
              <a:lnSpc>
                <a:spcPct val="115000"/>
              </a:lnSpc>
              <a:spcBef>
                <a:spcPts val="1200"/>
              </a:spcBef>
              <a:spcAft>
                <a:spcPts val="0"/>
              </a:spcAft>
              <a:buNone/>
            </a:pPr>
            <a:r>
              <a:rPr lang="en" sz="900">
                <a:latin typeface="Barlow"/>
                <a:ea typeface="Barlow"/>
                <a:cs typeface="Barlow"/>
                <a:sym typeface="Barlow"/>
              </a:rPr>
              <a:t>[4] Veridian. (n.d.). Washington Digital Newspapers. https://washingtondigitalnewspapers.org/ </a:t>
            </a:r>
            <a:endParaRPr sz="900">
              <a:latin typeface="Barlow"/>
              <a:ea typeface="Barlow"/>
              <a:cs typeface="Barlow"/>
              <a:sym typeface="Barlow"/>
            </a:endParaRPr>
          </a:p>
          <a:p>
            <a:pPr indent="0" lvl="0" marL="0" rtl="0" algn="l">
              <a:lnSpc>
                <a:spcPct val="115000"/>
              </a:lnSpc>
              <a:spcBef>
                <a:spcPts val="1200"/>
              </a:spcBef>
              <a:spcAft>
                <a:spcPts val="0"/>
              </a:spcAft>
              <a:buNone/>
            </a:pPr>
            <a:r>
              <a:rPr lang="en" sz="900">
                <a:latin typeface="Barlow"/>
                <a:ea typeface="Barlow"/>
                <a:cs typeface="Barlow"/>
                <a:sym typeface="Barlow"/>
              </a:rPr>
              <a:t>[5] Washington State Geospatial Open Data Portal. (n.d.). https://geo.wa.gov/ </a:t>
            </a:r>
            <a:endParaRPr sz="900">
              <a:latin typeface="Barlow"/>
              <a:ea typeface="Barlow"/>
              <a:cs typeface="Barlow"/>
              <a:sym typeface="Barlow"/>
            </a:endParaRPr>
          </a:p>
          <a:p>
            <a:pPr indent="0" lvl="0" marL="0" rtl="0" algn="l">
              <a:lnSpc>
                <a:spcPct val="115000"/>
              </a:lnSpc>
              <a:spcBef>
                <a:spcPts val="1200"/>
              </a:spcBef>
              <a:spcAft>
                <a:spcPts val="0"/>
              </a:spcAft>
              <a:buNone/>
            </a:pPr>
            <a:r>
              <a:t/>
            </a:r>
            <a:endParaRPr sz="900">
              <a:latin typeface="Barlow"/>
              <a:ea typeface="Barlow"/>
              <a:cs typeface="Barlow"/>
              <a:sym typeface="Barlow"/>
            </a:endParaRPr>
          </a:p>
          <a:p>
            <a:pPr indent="0" lvl="0" marL="0" rtl="0" algn="l">
              <a:lnSpc>
                <a:spcPct val="115000"/>
              </a:lnSpc>
              <a:spcBef>
                <a:spcPts val="1200"/>
              </a:spcBef>
              <a:spcAft>
                <a:spcPts val="0"/>
              </a:spcAft>
              <a:buNone/>
            </a:pPr>
            <a:r>
              <a:t/>
            </a:r>
            <a:endParaRPr sz="900">
              <a:latin typeface="Barlow"/>
              <a:ea typeface="Barlow"/>
              <a:cs typeface="Barlow"/>
              <a:sym typeface="Barlow"/>
            </a:endParaRPr>
          </a:p>
          <a:p>
            <a:pPr indent="0" lvl="0" marL="0" rtl="0" algn="l">
              <a:lnSpc>
                <a:spcPct val="115000"/>
              </a:lnSpc>
              <a:spcBef>
                <a:spcPts val="1200"/>
              </a:spcBef>
              <a:spcAft>
                <a:spcPts val="0"/>
              </a:spcAft>
              <a:buNone/>
            </a:pPr>
            <a:r>
              <a:t/>
            </a:r>
            <a:endParaRPr sz="900">
              <a:latin typeface="Barlow"/>
              <a:ea typeface="Barlow"/>
              <a:cs typeface="Barlow"/>
              <a:sym typeface="Barlow"/>
            </a:endParaRPr>
          </a:p>
          <a:p>
            <a:pPr indent="0" lvl="0" marL="0" rtl="0" algn="l">
              <a:lnSpc>
                <a:spcPct val="115000"/>
              </a:lnSpc>
              <a:spcBef>
                <a:spcPts val="1200"/>
              </a:spcBef>
              <a:spcAft>
                <a:spcPts val="0"/>
              </a:spcAft>
              <a:buNone/>
            </a:pPr>
            <a:r>
              <a:t/>
            </a:r>
            <a:endParaRPr sz="900">
              <a:latin typeface="Barlow"/>
              <a:ea typeface="Barlow"/>
              <a:cs typeface="Barlow"/>
              <a:sym typeface="Barlow"/>
            </a:endParaRPr>
          </a:p>
          <a:p>
            <a:pPr indent="0" lvl="0" marL="0" rtl="0" algn="l">
              <a:spcBef>
                <a:spcPts val="1200"/>
              </a:spcBef>
              <a:spcAft>
                <a:spcPts val="0"/>
              </a:spcAft>
              <a:buNone/>
            </a:pPr>
            <a:r>
              <a:t/>
            </a:r>
            <a:endParaRPr sz="900">
              <a:latin typeface="Barlow"/>
              <a:ea typeface="Barlow"/>
              <a:cs typeface="Barlow"/>
              <a:sym typeface="Barlo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idx="4294967295" type="title"/>
          </p:nvPr>
        </p:nvSpPr>
        <p:spPr>
          <a:xfrm>
            <a:off x="720000" y="152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EXECUTIVE SUMMARY</a:t>
            </a:r>
            <a:endParaRPr sz="2000">
              <a:solidFill>
                <a:schemeClr val="lt2"/>
              </a:solidFill>
            </a:endParaRPr>
          </a:p>
        </p:txBody>
      </p:sp>
      <p:sp>
        <p:nvSpPr>
          <p:cNvPr id="93" name="Google Shape;93;p14"/>
          <p:cNvSpPr txBox="1"/>
          <p:nvPr>
            <p:ph idx="4294967295" type="body"/>
          </p:nvPr>
        </p:nvSpPr>
        <p:spPr>
          <a:xfrm>
            <a:off x="720000" y="1788100"/>
            <a:ext cx="2534700" cy="2371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900"/>
              <a:t>Purpose.</a:t>
            </a:r>
            <a:endParaRPr b="1" sz="900"/>
          </a:p>
          <a:p>
            <a:pPr indent="0" lvl="0" marL="0" rtl="0" algn="just">
              <a:spcBef>
                <a:spcPts val="1000"/>
              </a:spcBef>
              <a:spcAft>
                <a:spcPts val="0"/>
              </a:spcAft>
              <a:buNone/>
            </a:pPr>
            <a:r>
              <a:rPr lang="en" sz="900"/>
              <a:t>The</a:t>
            </a:r>
            <a:r>
              <a:rPr lang="en" sz="900"/>
              <a:t> Washington State Library came to Team Data Wiz to find a way to better analyze their online archive of historically significant newspapers. </a:t>
            </a:r>
            <a:endParaRPr sz="900"/>
          </a:p>
          <a:p>
            <a:pPr indent="0" lvl="0" marL="0" rtl="0" algn="just">
              <a:spcBef>
                <a:spcPts val="1000"/>
              </a:spcBef>
              <a:spcAft>
                <a:spcPts val="1000"/>
              </a:spcAft>
              <a:buNone/>
            </a:pPr>
            <a:r>
              <a:rPr lang="en" sz="900"/>
              <a:t>The Washington Digital Newspaper program has a repository of over 600,000 newspapers that are digitized over time (1852-2021). However, not all of this is stored in a single place for them to use </a:t>
            </a:r>
            <a:r>
              <a:rPr lang="en" sz="900"/>
              <a:t>for</a:t>
            </a:r>
            <a:r>
              <a:rPr lang="en" sz="900"/>
              <a:t> deriving insights. Team Data Wiz was tasked with creating a single dataset of the record of newspapers, including additional informative details about publication county, dates and </a:t>
            </a:r>
            <a:r>
              <a:rPr lang="en" sz="900"/>
              <a:t>number</a:t>
            </a:r>
            <a:r>
              <a:rPr lang="en" sz="900"/>
              <a:t> of issues to help perform data analysis on the same.</a:t>
            </a:r>
            <a:endParaRPr sz="900"/>
          </a:p>
        </p:txBody>
      </p:sp>
      <p:grpSp>
        <p:nvGrpSpPr>
          <p:cNvPr id="94" name="Google Shape;94;p14"/>
          <p:cNvGrpSpPr/>
          <p:nvPr/>
        </p:nvGrpSpPr>
        <p:grpSpPr>
          <a:xfrm>
            <a:off x="719996" y="4603510"/>
            <a:ext cx="7704000" cy="205286"/>
            <a:chOff x="719996" y="4603510"/>
            <a:chExt cx="7704000" cy="205286"/>
          </a:xfrm>
        </p:grpSpPr>
        <p:sp>
          <p:nvSpPr>
            <p:cNvPr id="95" name="Google Shape;95;p14"/>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 ● JUNE 4 ● 2023</a:t>
              </a:r>
              <a:endParaRPr sz="800">
                <a:solidFill>
                  <a:srgbClr val="27221C"/>
                </a:solidFill>
                <a:latin typeface="Barlow"/>
                <a:ea typeface="Barlow"/>
                <a:cs typeface="Barlow"/>
                <a:sym typeface="Barlow"/>
              </a:endParaRPr>
            </a:p>
          </p:txBody>
        </p:sp>
        <p:grpSp>
          <p:nvGrpSpPr>
            <p:cNvPr id="96" name="Google Shape;96;p14"/>
            <p:cNvGrpSpPr/>
            <p:nvPr/>
          </p:nvGrpSpPr>
          <p:grpSpPr>
            <a:xfrm>
              <a:off x="727475" y="4603510"/>
              <a:ext cx="7692600" cy="205286"/>
              <a:chOff x="727475" y="1087800"/>
              <a:chExt cx="7692600" cy="205286"/>
            </a:xfrm>
          </p:grpSpPr>
          <p:cxnSp>
            <p:nvCxnSpPr>
              <p:cNvPr id="97" name="Google Shape;97;p14"/>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98" name="Google Shape;98;p14"/>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99" name="Google Shape;99;p14"/>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100" name="Google Shape;100;p14"/>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sp>
        <p:nvSpPr>
          <p:cNvPr id="101" name="Google Shape;101;p14"/>
          <p:cNvSpPr txBox="1"/>
          <p:nvPr/>
        </p:nvSpPr>
        <p:spPr>
          <a:xfrm>
            <a:off x="720000" y="824250"/>
            <a:ext cx="7630200" cy="1005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900">
                <a:latin typeface="Barlow"/>
                <a:ea typeface="Barlow"/>
                <a:cs typeface="Barlow"/>
                <a:sym typeface="Barlow"/>
              </a:rPr>
              <a:t>Overview. </a:t>
            </a:r>
            <a:endParaRPr b="1" sz="900">
              <a:latin typeface="Barlow"/>
              <a:ea typeface="Barlow"/>
              <a:cs typeface="Barlow"/>
              <a:sym typeface="Barlow"/>
            </a:endParaRPr>
          </a:p>
          <a:p>
            <a:pPr indent="0" lvl="0" marL="0" rtl="0" algn="just">
              <a:spcBef>
                <a:spcPts val="1000"/>
              </a:spcBef>
              <a:spcAft>
                <a:spcPts val="1000"/>
              </a:spcAft>
              <a:buNone/>
            </a:pPr>
            <a:r>
              <a:rPr lang="en" sz="900">
                <a:latin typeface="Barlow"/>
                <a:ea typeface="Barlow"/>
                <a:cs typeface="Barlow"/>
                <a:sym typeface="Barlow"/>
              </a:rPr>
              <a:t>The Washington Digital Newspapers (WDN) is an online archive of historically significant newspapers that can be used to produce data visualizations, apps for mobile devices, educational materials, or other data presentation techniques. In our capstone project, Team Data Wiz has created an interactive data visualization for the Washington State Library for the purpose of visualizing this archive in a more cohesive format. This in turn aids in answering any questions users might have about the archive.</a:t>
            </a:r>
            <a:endParaRPr sz="800">
              <a:latin typeface="Barlow"/>
              <a:ea typeface="Barlow"/>
              <a:cs typeface="Barlow"/>
              <a:sym typeface="Barlow"/>
            </a:endParaRPr>
          </a:p>
        </p:txBody>
      </p:sp>
      <p:sp>
        <p:nvSpPr>
          <p:cNvPr id="102" name="Google Shape;102;p14"/>
          <p:cNvSpPr txBox="1"/>
          <p:nvPr>
            <p:ph idx="4294967295" type="body"/>
          </p:nvPr>
        </p:nvSpPr>
        <p:spPr>
          <a:xfrm>
            <a:off x="3304650" y="1788100"/>
            <a:ext cx="2534700" cy="2371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900"/>
              <a:t>Objectives.</a:t>
            </a:r>
            <a:endParaRPr b="1" sz="900"/>
          </a:p>
          <a:p>
            <a:pPr indent="0" lvl="0" marL="0" rtl="0" algn="just">
              <a:spcBef>
                <a:spcPts val="1000"/>
              </a:spcBef>
              <a:spcAft>
                <a:spcPts val="0"/>
              </a:spcAft>
              <a:buNone/>
            </a:pPr>
            <a:r>
              <a:rPr lang="en" sz="900"/>
              <a:t>The main goal of our project is to lend structure to raw data in order to </a:t>
            </a:r>
            <a:r>
              <a:rPr lang="en" sz="900"/>
              <a:t>ultimately</a:t>
            </a:r>
            <a:r>
              <a:rPr lang="en" sz="900"/>
              <a:t> be able to help users at Washington State Library answer questions that would enable them to derive insights from the historic data.</a:t>
            </a:r>
            <a:endParaRPr sz="900"/>
          </a:p>
          <a:p>
            <a:pPr indent="0" lvl="0" marL="0" rtl="0" algn="just">
              <a:spcBef>
                <a:spcPts val="1000"/>
              </a:spcBef>
              <a:spcAft>
                <a:spcPts val="1000"/>
              </a:spcAft>
              <a:buNone/>
            </a:pPr>
            <a:r>
              <a:rPr lang="en" sz="900"/>
              <a:t>In order to meet our project objectives, we followed a rigorous process of collaboration with our primary stakeholders, additional background research, data extraction, data </a:t>
            </a:r>
            <a:r>
              <a:rPr lang="en" sz="900"/>
              <a:t>wrangling</a:t>
            </a:r>
            <a:r>
              <a:rPr lang="en" sz="900"/>
              <a:t> and transformation. In doing so, Team Data Wiz, in consensus with our stakeholder at Washington State Library, reached upon a conclusion that an interactive data visualization is the best solution.</a:t>
            </a:r>
            <a:endParaRPr sz="900"/>
          </a:p>
        </p:txBody>
      </p:sp>
      <p:sp>
        <p:nvSpPr>
          <p:cNvPr id="103" name="Google Shape;103;p14"/>
          <p:cNvSpPr txBox="1"/>
          <p:nvPr>
            <p:ph idx="4294967295" type="body"/>
          </p:nvPr>
        </p:nvSpPr>
        <p:spPr>
          <a:xfrm>
            <a:off x="5889300" y="1788100"/>
            <a:ext cx="2534700" cy="2371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900"/>
              <a:t>Result and Impact.</a:t>
            </a:r>
            <a:endParaRPr b="1" sz="900"/>
          </a:p>
          <a:p>
            <a:pPr indent="0" lvl="0" marL="0" rtl="0" algn="just">
              <a:spcBef>
                <a:spcPts val="1000"/>
              </a:spcBef>
              <a:spcAft>
                <a:spcPts val="0"/>
              </a:spcAft>
              <a:buNone/>
            </a:pPr>
            <a:r>
              <a:rPr lang="en" sz="900"/>
              <a:t>In our final deliverable, we have curated an interactive dashboard that consists of data visualizations that will answer all the logistic questions that users at  Washington State Library have about the online archive of newspapers.</a:t>
            </a:r>
            <a:endParaRPr sz="900"/>
          </a:p>
          <a:p>
            <a:pPr indent="0" lvl="0" marL="0" rtl="0" algn="just">
              <a:spcBef>
                <a:spcPts val="1000"/>
              </a:spcBef>
              <a:spcAft>
                <a:spcPts val="1000"/>
              </a:spcAft>
              <a:buNone/>
            </a:pPr>
            <a:r>
              <a:rPr lang="en" sz="900"/>
              <a:t>The strongest impact our solution has is shifting the tedious process into something that is streamlined and efficient. Moreover, it provides one single place where all the information about any digitized newspaper can be found, unlike their current state, which does not include the entire data set.</a:t>
            </a:r>
            <a:endParaRPr sz="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5"/>
          <p:cNvSpPr txBox="1"/>
          <p:nvPr>
            <p:ph idx="4294967295" type="title"/>
          </p:nvPr>
        </p:nvSpPr>
        <p:spPr>
          <a:xfrm>
            <a:off x="720000" y="1892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ORGANIZATION OVERVIEW</a:t>
            </a:r>
            <a:endParaRPr sz="2000">
              <a:solidFill>
                <a:schemeClr val="lt2"/>
              </a:solidFill>
            </a:endParaRPr>
          </a:p>
        </p:txBody>
      </p:sp>
      <p:grpSp>
        <p:nvGrpSpPr>
          <p:cNvPr id="109" name="Google Shape;109;p15"/>
          <p:cNvGrpSpPr/>
          <p:nvPr/>
        </p:nvGrpSpPr>
        <p:grpSpPr>
          <a:xfrm>
            <a:off x="719996" y="4603510"/>
            <a:ext cx="7704000" cy="205286"/>
            <a:chOff x="719996" y="4603510"/>
            <a:chExt cx="7704000" cy="205286"/>
          </a:xfrm>
        </p:grpSpPr>
        <p:sp>
          <p:nvSpPr>
            <p:cNvPr id="110" name="Google Shape;110;p15"/>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 ● JUNE 4 ● 2023</a:t>
              </a:r>
              <a:endParaRPr sz="800">
                <a:solidFill>
                  <a:srgbClr val="27221C"/>
                </a:solidFill>
                <a:latin typeface="Barlow"/>
                <a:ea typeface="Barlow"/>
                <a:cs typeface="Barlow"/>
                <a:sym typeface="Barlow"/>
              </a:endParaRPr>
            </a:p>
          </p:txBody>
        </p:sp>
        <p:grpSp>
          <p:nvGrpSpPr>
            <p:cNvPr id="111" name="Google Shape;111;p15"/>
            <p:cNvGrpSpPr/>
            <p:nvPr/>
          </p:nvGrpSpPr>
          <p:grpSpPr>
            <a:xfrm>
              <a:off x="727475" y="4603510"/>
              <a:ext cx="7692600" cy="205286"/>
              <a:chOff x="727475" y="1087800"/>
              <a:chExt cx="7692600" cy="205286"/>
            </a:xfrm>
          </p:grpSpPr>
          <p:cxnSp>
            <p:nvCxnSpPr>
              <p:cNvPr id="112" name="Google Shape;112;p15"/>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113" name="Google Shape;113;p15"/>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114" name="Google Shape;114;p15"/>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115" name="Google Shape;115;p15"/>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sp>
        <p:nvSpPr>
          <p:cNvPr id="116" name="Google Shape;116;p15"/>
          <p:cNvSpPr txBox="1"/>
          <p:nvPr>
            <p:ph idx="4294967295" type="body"/>
          </p:nvPr>
        </p:nvSpPr>
        <p:spPr>
          <a:xfrm>
            <a:off x="720000" y="1788100"/>
            <a:ext cx="2534700" cy="2371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900"/>
              <a:t>Summary and Background.</a:t>
            </a:r>
            <a:endParaRPr b="1" sz="900"/>
          </a:p>
          <a:p>
            <a:pPr indent="0" lvl="0" marL="0" rtl="0" algn="just">
              <a:spcBef>
                <a:spcPts val="1000"/>
              </a:spcBef>
              <a:spcAft>
                <a:spcPts val="0"/>
              </a:spcAft>
              <a:buNone/>
            </a:pPr>
            <a:r>
              <a:rPr lang="en" sz="900"/>
              <a:t>The Washington State Library is a government agency located in Tumwater, Washington, and serves as the library for state government and the reference library for all Washington residents. It is a part of the Office of the Secretary of State in Washington State.</a:t>
            </a:r>
            <a:endParaRPr sz="900"/>
          </a:p>
          <a:p>
            <a:pPr indent="0" lvl="0" marL="0" rtl="0" algn="just">
              <a:spcBef>
                <a:spcPts val="1000"/>
              </a:spcBef>
              <a:spcAft>
                <a:spcPts val="1000"/>
              </a:spcAft>
              <a:buNone/>
            </a:pPr>
            <a:r>
              <a:rPr lang="en" sz="900"/>
              <a:t>The Washington State Library aims to provide access to information and resources for government agencies, state employees, and the general public. Its primary focus is to support the research, educational, and information needs of state government and libraries across Washington.</a:t>
            </a:r>
            <a:endParaRPr sz="900"/>
          </a:p>
        </p:txBody>
      </p:sp>
      <p:sp>
        <p:nvSpPr>
          <p:cNvPr id="117" name="Google Shape;117;p15"/>
          <p:cNvSpPr txBox="1"/>
          <p:nvPr>
            <p:ph idx="4294967295" type="body"/>
          </p:nvPr>
        </p:nvSpPr>
        <p:spPr>
          <a:xfrm>
            <a:off x="3254700" y="761975"/>
            <a:ext cx="2534700" cy="3397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900"/>
              <a:t>Washington Digital Newspapers</a:t>
            </a:r>
            <a:r>
              <a:rPr b="1" lang="en" sz="900"/>
              <a:t>.</a:t>
            </a:r>
            <a:endParaRPr b="1" sz="900"/>
          </a:p>
          <a:p>
            <a:pPr indent="0" lvl="0" marL="0" rtl="0" algn="just">
              <a:spcBef>
                <a:spcPts val="1000"/>
              </a:spcBef>
              <a:spcAft>
                <a:spcPts val="0"/>
              </a:spcAft>
              <a:buNone/>
            </a:pPr>
            <a:r>
              <a:rPr lang="en" sz="900"/>
              <a:t>Washington State Library houses a vast collection of digitized materials, including historical documents, photographs, newspapers, maps, and audiovisual materials. These collections are accessible online, providing valuable resources for researchers and the public.</a:t>
            </a:r>
            <a:endParaRPr sz="900"/>
          </a:p>
          <a:p>
            <a:pPr indent="0" lvl="0" marL="0" rtl="0" algn="just">
              <a:spcBef>
                <a:spcPts val="1000"/>
              </a:spcBef>
              <a:spcAft>
                <a:spcPts val="0"/>
              </a:spcAft>
              <a:buNone/>
            </a:pPr>
            <a:r>
              <a:rPr lang="en" sz="900"/>
              <a:t>The Washington Digital Newspaper Program is an initiative undertaken by the Washington State Library to digitize and provide online access to historical newspapers from Washington State. The program aims to preserve and make available these valuable resources for researchers, historians, genealogists, and the general public.</a:t>
            </a:r>
            <a:endParaRPr sz="900"/>
          </a:p>
          <a:p>
            <a:pPr indent="0" lvl="0" marL="0" rtl="0" algn="just">
              <a:spcBef>
                <a:spcPts val="1000"/>
              </a:spcBef>
              <a:spcAft>
                <a:spcPts val="1000"/>
              </a:spcAft>
              <a:buNone/>
            </a:pPr>
            <a:r>
              <a:rPr lang="en" sz="900"/>
              <a:t>Our Capstone project falls under the jurisdiction of the WDN program.</a:t>
            </a:r>
            <a:endParaRPr sz="900"/>
          </a:p>
        </p:txBody>
      </p:sp>
      <p:pic>
        <p:nvPicPr>
          <p:cNvPr id="118" name="Google Shape;118;p15"/>
          <p:cNvPicPr preferRelativeResize="0"/>
          <p:nvPr/>
        </p:nvPicPr>
        <p:blipFill>
          <a:blip r:embed="rId3">
            <a:alphaModFix/>
          </a:blip>
          <a:stretch>
            <a:fillRect/>
          </a:stretch>
        </p:blipFill>
        <p:spPr>
          <a:xfrm>
            <a:off x="719999" y="761975"/>
            <a:ext cx="2557757" cy="956287"/>
          </a:xfrm>
          <a:prstGeom prst="rect">
            <a:avLst/>
          </a:prstGeom>
          <a:noFill/>
          <a:ln>
            <a:noFill/>
          </a:ln>
        </p:spPr>
      </p:pic>
      <p:pic>
        <p:nvPicPr>
          <p:cNvPr id="119" name="Google Shape;119;p15"/>
          <p:cNvPicPr preferRelativeResize="0"/>
          <p:nvPr/>
        </p:nvPicPr>
        <p:blipFill>
          <a:blip r:embed="rId4">
            <a:alphaModFix/>
          </a:blip>
          <a:stretch>
            <a:fillRect/>
          </a:stretch>
        </p:blipFill>
        <p:spPr>
          <a:xfrm>
            <a:off x="5889300" y="1933275"/>
            <a:ext cx="2999849" cy="2081438"/>
          </a:xfrm>
          <a:prstGeom prst="rect">
            <a:avLst/>
          </a:prstGeom>
          <a:noFill/>
          <a:ln>
            <a:noFill/>
          </a:ln>
        </p:spPr>
      </p:pic>
      <p:sp>
        <p:nvSpPr>
          <p:cNvPr id="120" name="Google Shape;120;p15"/>
          <p:cNvSpPr txBox="1"/>
          <p:nvPr>
            <p:ph idx="4294967295" type="body"/>
          </p:nvPr>
        </p:nvSpPr>
        <p:spPr>
          <a:xfrm>
            <a:off x="5889300" y="761975"/>
            <a:ext cx="2534700" cy="1123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900"/>
              <a:t>Stakeholders.</a:t>
            </a:r>
            <a:endParaRPr b="1" sz="900"/>
          </a:p>
          <a:p>
            <a:pPr indent="0" lvl="0" marL="0" rtl="0" algn="just">
              <a:spcBef>
                <a:spcPts val="1000"/>
              </a:spcBef>
              <a:spcAft>
                <a:spcPts val="0"/>
              </a:spcAft>
              <a:buNone/>
            </a:pPr>
            <a:r>
              <a:rPr lang="en" sz="900"/>
              <a:t>Shawn Schollmeyer, Washington Digital Newspapers Coordinator.</a:t>
            </a:r>
            <a:endParaRPr sz="900"/>
          </a:p>
          <a:p>
            <a:pPr indent="0" lvl="0" marL="0" rtl="0" algn="just">
              <a:spcBef>
                <a:spcPts val="1000"/>
              </a:spcBef>
              <a:spcAft>
                <a:spcPts val="1000"/>
              </a:spcAft>
              <a:buNone/>
            </a:pPr>
            <a:r>
              <a:rPr lang="en" sz="900"/>
              <a:t>Shawn has been our primary stakeholder for the Capstone project.</a:t>
            </a:r>
            <a:endParaRPr sz="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6"/>
          <p:cNvSpPr txBox="1"/>
          <p:nvPr>
            <p:ph idx="4294967295" type="title"/>
          </p:nvPr>
        </p:nvSpPr>
        <p:spPr>
          <a:xfrm>
            <a:off x="720000" y="152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ISSUES AND OPPORTUNITIES</a:t>
            </a:r>
            <a:endParaRPr sz="2000">
              <a:solidFill>
                <a:schemeClr val="lt2"/>
              </a:solidFill>
            </a:endParaRPr>
          </a:p>
        </p:txBody>
      </p:sp>
      <p:grpSp>
        <p:nvGrpSpPr>
          <p:cNvPr id="126" name="Google Shape;126;p16"/>
          <p:cNvGrpSpPr/>
          <p:nvPr/>
        </p:nvGrpSpPr>
        <p:grpSpPr>
          <a:xfrm>
            <a:off x="719996" y="4603510"/>
            <a:ext cx="7704000" cy="205286"/>
            <a:chOff x="719996" y="4603510"/>
            <a:chExt cx="7704000" cy="205286"/>
          </a:xfrm>
        </p:grpSpPr>
        <p:sp>
          <p:nvSpPr>
            <p:cNvPr id="127" name="Google Shape;127;p16"/>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 ● JUNE 4 ● 2023</a:t>
              </a:r>
              <a:endParaRPr sz="800">
                <a:solidFill>
                  <a:srgbClr val="27221C"/>
                </a:solidFill>
                <a:latin typeface="Barlow"/>
                <a:ea typeface="Barlow"/>
                <a:cs typeface="Barlow"/>
                <a:sym typeface="Barlow"/>
              </a:endParaRPr>
            </a:p>
          </p:txBody>
        </p:sp>
        <p:grpSp>
          <p:nvGrpSpPr>
            <p:cNvPr id="128" name="Google Shape;128;p16"/>
            <p:cNvGrpSpPr/>
            <p:nvPr/>
          </p:nvGrpSpPr>
          <p:grpSpPr>
            <a:xfrm>
              <a:off x="727475" y="4603510"/>
              <a:ext cx="7692600" cy="205286"/>
              <a:chOff x="727475" y="1087800"/>
              <a:chExt cx="7692600" cy="205286"/>
            </a:xfrm>
          </p:grpSpPr>
          <p:cxnSp>
            <p:nvCxnSpPr>
              <p:cNvPr id="129" name="Google Shape;129;p16"/>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130" name="Google Shape;130;p16"/>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131" name="Google Shape;131;p16"/>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132" name="Google Shape;132;p16"/>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sp>
        <p:nvSpPr>
          <p:cNvPr id="133" name="Google Shape;133;p16"/>
          <p:cNvSpPr txBox="1"/>
          <p:nvPr>
            <p:ph idx="4294967295" type="body"/>
          </p:nvPr>
        </p:nvSpPr>
        <p:spPr>
          <a:xfrm>
            <a:off x="4436675" y="1127225"/>
            <a:ext cx="3835200" cy="3338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900"/>
              <a:t>Issues.</a:t>
            </a:r>
            <a:endParaRPr b="1" sz="900"/>
          </a:p>
          <a:p>
            <a:pPr indent="0" lvl="0" marL="0" rtl="0" algn="just">
              <a:spcBef>
                <a:spcPts val="1000"/>
              </a:spcBef>
              <a:spcAft>
                <a:spcPts val="0"/>
              </a:spcAft>
              <a:buNone/>
            </a:pPr>
            <a:r>
              <a:rPr lang="en" sz="900"/>
              <a:t>The current state of the WDN program is as depicted in the image alongside - the data is unstructured. This brings up the problem of overlooking important information. There may also be a scenario where it can get difficult to completely understand where the gaps lie in the current data that is available for analysis. This again leads to poor data analysis and derivation of insights from the data.</a:t>
            </a:r>
            <a:endParaRPr sz="900"/>
          </a:p>
          <a:p>
            <a:pPr indent="0" lvl="0" marL="0" rtl="0" algn="just">
              <a:spcBef>
                <a:spcPts val="0"/>
              </a:spcBef>
              <a:spcAft>
                <a:spcPts val="0"/>
              </a:spcAft>
              <a:buNone/>
            </a:pPr>
            <a:r>
              <a:t/>
            </a:r>
            <a:endParaRPr sz="900"/>
          </a:p>
          <a:p>
            <a:pPr indent="0" lvl="0" marL="0" rtl="0" algn="just">
              <a:spcBef>
                <a:spcPts val="1000"/>
              </a:spcBef>
              <a:spcAft>
                <a:spcPts val="0"/>
              </a:spcAft>
              <a:buNone/>
            </a:pPr>
            <a:r>
              <a:rPr b="1" lang="en" sz="900"/>
              <a:t>Opportunities.</a:t>
            </a:r>
            <a:endParaRPr b="1" sz="900"/>
          </a:p>
          <a:p>
            <a:pPr indent="0" lvl="0" marL="0" rtl="0" algn="just">
              <a:spcBef>
                <a:spcPts val="1000"/>
              </a:spcBef>
              <a:spcAft>
                <a:spcPts val="1000"/>
              </a:spcAft>
              <a:buNone/>
            </a:pPr>
            <a:r>
              <a:rPr lang="en" sz="900"/>
              <a:t>Our list of issues presents us with opportunities to work with. We came up with a list of things we want improve for by means of our Capstone project. Firstly, we made a brand new dataset by pulling data from multiple sources to establish one source of truth. Secondly, we used Tableau to create interactive dashboards that lended structure to the data available. Thirdly, we published this onto Tableau Public which gives our work visibility not just within the state of Washington, bust also all around the globe. Lastly, we coached our primary stakeholder on the maintenance of the interactive dashboards enabling them to keep updating it as and when they are presented with new data.</a:t>
            </a:r>
            <a:endParaRPr sz="900"/>
          </a:p>
        </p:txBody>
      </p:sp>
      <p:pic>
        <p:nvPicPr>
          <p:cNvPr id="134" name="Google Shape;134;p16"/>
          <p:cNvPicPr preferRelativeResize="0"/>
          <p:nvPr/>
        </p:nvPicPr>
        <p:blipFill>
          <a:blip r:embed="rId3">
            <a:alphaModFix/>
          </a:blip>
          <a:stretch>
            <a:fillRect/>
          </a:stretch>
        </p:blipFill>
        <p:spPr>
          <a:xfrm>
            <a:off x="434625" y="1127225"/>
            <a:ext cx="3835109" cy="33384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7"/>
          <p:cNvSpPr txBox="1"/>
          <p:nvPr>
            <p:ph idx="4294967295" type="title"/>
          </p:nvPr>
        </p:nvSpPr>
        <p:spPr>
          <a:xfrm>
            <a:off x="720000" y="152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APPROACH</a:t>
            </a:r>
            <a:endParaRPr>
              <a:solidFill>
                <a:schemeClr val="lt2"/>
              </a:solidFill>
            </a:endParaRPr>
          </a:p>
          <a:p>
            <a:pPr indent="0" lvl="0" marL="0" rtl="0" algn="l">
              <a:spcBef>
                <a:spcPts val="0"/>
              </a:spcBef>
              <a:spcAft>
                <a:spcPts val="0"/>
              </a:spcAft>
              <a:buNone/>
            </a:pPr>
            <a:r>
              <a:rPr lang="en" sz="2000">
                <a:solidFill>
                  <a:schemeClr val="lt2"/>
                </a:solidFill>
              </a:rPr>
              <a:t>1 - Project Schedule plan</a:t>
            </a:r>
            <a:endParaRPr sz="2000">
              <a:solidFill>
                <a:schemeClr val="lt2"/>
              </a:solidFill>
            </a:endParaRPr>
          </a:p>
        </p:txBody>
      </p:sp>
      <p:cxnSp>
        <p:nvCxnSpPr>
          <p:cNvPr id="140" name="Google Shape;140;p17"/>
          <p:cNvCxnSpPr/>
          <p:nvPr/>
        </p:nvCxnSpPr>
        <p:spPr>
          <a:xfrm rot="10800000">
            <a:off x="1872725" y="2194550"/>
            <a:ext cx="3724200" cy="0"/>
          </a:xfrm>
          <a:prstGeom prst="straightConnector1">
            <a:avLst/>
          </a:prstGeom>
          <a:noFill/>
          <a:ln cap="flat" cmpd="sng" w="19050">
            <a:solidFill>
              <a:srgbClr val="191919"/>
            </a:solidFill>
            <a:prstDash val="solid"/>
            <a:round/>
            <a:headEnd len="med" w="med" type="none"/>
            <a:tailEnd len="med" w="med" type="none"/>
          </a:ln>
        </p:spPr>
      </p:cxnSp>
      <p:cxnSp>
        <p:nvCxnSpPr>
          <p:cNvPr id="141" name="Google Shape;141;p17"/>
          <p:cNvCxnSpPr/>
          <p:nvPr/>
        </p:nvCxnSpPr>
        <p:spPr>
          <a:xfrm rot="10800000">
            <a:off x="1872725" y="1836596"/>
            <a:ext cx="3724200" cy="0"/>
          </a:xfrm>
          <a:prstGeom prst="straightConnector1">
            <a:avLst/>
          </a:prstGeom>
          <a:noFill/>
          <a:ln cap="flat" cmpd="sng" w="19050">
            <a:solidFill>
              <a:srgbClr val="191919"/>
            </a:solidFill>
            <a:prstDash val="solid"/>
            <a:round/>
            <a:headEnd len="med" w="med" type="none"/>
            <a:tailEnd len="med" w="med" type="none"/>
          </a:ln>
        </p:spPr>
      </p:cxnSp>
      <p:cxnSp>
        <p:nvCxnSpPr>
          <p:cNvPr id="142" name="Google Shape;142;p17"/>
          <p:cNvCxnSpPr/>
          <p:nvPr/>
        </p:nvCxnSpPr>
        <p:spPr>
          <a:xfrm rot="10800000">
            <a:off x="1872725" y="2552504"/>
            <a:ext cx="3724200" cy="0"/>
          </a:xfrm>
          <a:prstGeom prst="straightConnector1">
            <a:avLst/>
          </a:prstGeom>
          <a:noFill/>
          <a:ln cap="flat" cmpd="sng" w="19050">
            <a:solidFill>
              <a:srgbClr val="191919"/>
            </a:solidFill>
            <a:prstDash val="solid"/>
            <a:round/>
            <a:headEnd len="med" w="med" type="none"/>
            <a:tailEnd len="med" w="med" type="none"/>
          </a:ln>
        </p:spPr>
      </p:cxnSp>
      <p:sp>
        <p:nvSpPr>
          <p:cNvPr id="143" name="Google Shape;143;p17"/>
          <p:cNvSpPr/>
          <p:nvPr/>
        </p:nvSpPr>
        <p:spPr>
          <a:xfrm>
            <a:off x="1863601" y="1779425"/>
            <a:ext cx="1830300" cy="114300"/>
          </a:xfrm>
          <a:prstGeom prst="rect">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C9C9C"/>
              </a:solidFill>
            </a:endParaRPr>
          </a:p>
        </p:txBody>
      </p:sp>
      <p:sp>
        <p:nvSpPr>
          <p:cNvPr id="144" name="Google Shape;144;p17"/>
          <p:cNvSpPr/>
          <p:nvPr/>
        </p:nvSpPr>
        <p:spPr>
          <a:xfrm>
            <a:off x="2458307" y="2137387"/>
            <a:ext cx="1078800" cy="114300"/>
          </a:xfrm>
          <a:prstGeom prst="rect">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45" name="Google Shape;145;p17"/>
          <p:cNvSpPr/>
          <p:nvPr/>
        </p:nvSpPr>
        <p:spPr>
          <a:xfrm>
            <a:off x="2505054" y="2495345"/>
            <a:ext cx="1396500" cy="114300"/>
          </a:xfrm>
          <a:prstGeom prst="rect">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46" name="Google Shape;146;p17"/>
          <p:cNvSpPr txBox="1"/>
          <p:nvPr/>
        </p:nvSpPr>
        <p:spPr>
          <a:xfrm flipH="1">
            <a:off x="671122" y="2025391"/>
            <a:ext cx="1316400" cy="24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900">
                <a:solidFill>
                  <a:schemeClr val="lt2"/>
                </a:solidFill>
                <a:latin typeface="Franklin Gothic"/>
                <a:ea typeface="Franklin Gothic"/>
                <a:cs typeface="Franklin Gothic"/>
                <a:sym typeface="Franklin Gothic"/>
              </a:rPr>
              <a:t>Solution Ideation</a:t>
            </a:r>
            <a:endParaRPr b="1" sz="900">
              <a:solidFill>
                <a:schemeClr val="lt2"/>
              </a:solidFill>
              <a:latin typeface="Franklin Gothic"/>
              <a:ea typeface="Franklin Gothic"/>
              <a:cs typeface="Franklin Gothic"/>
              <a:sym typeface="Franklin Gothic"/>
            </a:endParaRPr>
          </a:p>
        </p:txBody>
      </p:sp>
      <p:sp>
        <p:nvSpPr>
          <p:cNvPr id="147" name="Google Shape;147;p17"/>
          <p:cNvSpPr txBox="1"/>
          <p:nvPr/>
        </p:nvSpPr>
        <p:spPr>
          <a:xfrm flipH="1">
            <a:off x="672922" y="2382303"/>
            <a:ext cx="1314600" cy="24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900">
                <a:solidFill>
                  <a:schemeClr val="lt2"/>
                </a:solidFill>
                <a:latin typeface="Franklin Gothic"/>
                <a:ea typeface="Franklin Gothic"/>
                <a:cs typeface="Franklin Gothic"/>
                <a:sym typeface="Franklin Gothic"/>
              </a:rPr>
              <a:t>Requirements Gathering </a:t>
            </a:r>
            <a:endParaRPr b="1" sz="900">
              <a:solidFill>
                <a:schemeClr val="lt2"/>
              </a:solidFill>
              <a:latin typeface="Franklin Gothic"/>
              <a:ea typeface="Franklin Gothic"/>
              <a:cs typeface="Franklin Gothic"/>
              <a:sym typeface="Franklin Gothic"/>
            </a:endParaRPr>
          </a:p>
        </p:txBody>
      </p:sp>
      <p:cxnSp>
        <p:nvCxnSpPr>
          <p:cNvPr id="148" name="Google Shape;148;p17"/>
          <p:cNvCxnSpPr/>
          <p:nvPr/>
        </p:nvCxnSpPr>
        <p:spPr>
          <a:xfrm rot="10800000">
            <a:off x="1872725" y="3268412"/>
            <a:ext cx="3724200" cy="0"/>
          </a:xfrm>
          <a:prstGeom prst="straightConnector1">
            <a:avLst/>
          </a:prstGeom>
          <a:noFill/>
          <a:ln cap="flat" cmpd="sng" w="19050">
            <a:solidFill>
              <a:srgbClr val="191919"/>
            </a:solidFill>
            <a:prstDash val="solid"/>
            <a:round/>
            <a:headEnd len="med" w="med" type="none"/>
            <a:tailEnd len="med" w="med" type="none"/>
          </a:ln>
        </p:spPr>
      </p:cxnSp>
      <p:cxnSp>
        <p:nvCxnSpPr>
          <p:cNvPr id="149" name="Google Shape;149;p17"/>
          <p:cNvCxnSpPr/>
          <p:nvPr/>
        </p:nvCxnSpPr>
        <p:spPr>
          <a:xfrm rot="10800000">
            <a:off x="1872725" y="2910458"/>
            <a:ext cx="3724200" cy="0"/>
          </a:xfrm>
          <a:prstGeom prst="straightConnector1">
            <a:avLst/>
          </a:prstGeom>
          <a:noFill/>
          <a:ln cap="flat" cmpd="sng" w="19050">
            <a:solidFill>
              <a:srgbClr val="191919"/>
            </a:solidFill>
            <a:prstDash val="solid"/>
            <a:round/>
            <a:headEnd len="med" w="med" type="none"/>
            <a:tailEnd len="med" w="med" type="none"/>
          </a:ln>
        </p:spPr>
      </p:cxnSp>
      <p:cxnSp>
        <p:nvCxnSpPr>
          <p:cNvPr id="150" name="Google Shape;150;p17"/>
          <p:cNvCxnSpPr/>
          <p:nvPr/>
        </p:nvCxnSpPr>
        <p:spPr>
          <a:xfrm rot="10800000">
            <a:off x="1872725" y="3626366"/>
            <a:ext cx="3724200" cy="0"/>
          </a:xfrm>
          <a:prstGeom prst="straightConnector1">
            <a:avLst/>
          </a:prstGeom>
          <a:noFill/>
          <a:ln cap="flat" cmpd="sng" w="19050">
            <a:solidFill>
              <a:srgbClr val="191919"/>
            </a:solidFill>
            <a:prstDash val="solid"/>
            <a:round/>
            <a:headEnd len="med" w="med" type="none"/>
            <a:tailEnd len="med" w="med" type="none"/>
          </a:ln>
        </p:spPr>
      </p:cxnSp>
      <p:sp>
        <p:nvSpPr>
          <p:cNvPr id="151" name="Google Shape;151;p17"/>
          <p:cNvSpPr/>
          <p:nvPr/>
        </p:nvSpPr>
        <p:spPr>
          <a:xfrm>
            <a:off x="5033978" y="3569208"/>
            <a:ext cx="562500" cy="114300"/>
          </a:xfrm>
          <a:prstGeom prst="rect">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52" name="Google Shape;152;p17"/>
          <p:cNvSpPr txBox="1"/>
          <p:nvPr/>
        </p:nvSpPr>
        <p:spPr>
          <a:xfrm flipH="1">
            <a:off x="671122" y="3096106"/>
            <a:ext cx="1316400" cy="24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900">
                <a:solidFill>
                  <a:schemeClr val="lt2"/>
                </a:solidFill>
                <a:latin typeface="Franklin Gothic"/>
                <a:ea typeface="Franklin Gothic"/>
                <a:cs typeface="Franklin Gothic"/>
                <a:sym typeface="Franklin Gothic"/>
              </a:rPr>
              <a:t>Design &amp; Implementation</a:t>
            </a:r>
            <a:endParaRPr b="1" sz="900">
              <a:solidFill>
                <a:schemeClr val="lt2"/>
              </a:solidFill>
              <a:latin typeface="Franklin Gothic"/>
              <a:ea typeface="Franklin Gothic"/>
              <a:cs typeface="Franklin Gothic"/>
              <a:sym typeface="Franklin Gothic"/>
            </a:endParaRPr>
          </a:p>
        </p:txBody>
      </p:sp>
      <p:sp>
        <p:nvSpPr>
          <p:cNvPr id="153" name="Google Shape;153;p17"/>
          <p:cNvSpPr txBox="1"/>
          <p:nvPr/>
        </p:nvSpPr>
        <p:spPr>
          <a:xfrm flipH="1">
            <a:off x="671099" y="3452991"/>
            <a:ext cx="1316400" cy="24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900">
                <a:solidFill>
                  <a:schemeClr val="lt2"/>
                </a:solidFill>
                <a:latin typeface="Franklin Gothic"/>
                <a:ea typeface="Franklin Gothic"/>
                <a:cs typeface="Franklin Gothic"/>
                <a:sym typeface="Franklin Gothic"/>
              </a:rPr>
              <a:t>Handover</a:t>
            </a:r>
            <a:endParaRPr b="1" sz="900">
              <a:solidFill>
                <a:schemeClr val="lt2"/>
              </a:solidFill>
              <a:latin typeface="Franklin Gothic"/>
              <a:ea typeface="Franklin Gothic"/>
              <a:cs typeface="Franklin Gothic"/>
              <a:sym typeface="Franklin Gothic"/>
            </a:endParaRPr>
          </a:p>
        </p:txBody>
      </p:sp>
      <p:sp>
        <p:nvSpPr>
          <p:cNvPr id="154" name="Google Shape;154;p17"/>
          <p:cNvSpPr/>
          <p:nvPr/>
        </p:nvSpPr>
        <p:spPr>
          <a:xfrm>
            <a:off x="3787004" y="2853307"/>
            <a:ext cx="881400" cy="114300"/>
          </a:xfrm>
          <a:prstGeom prst="rect">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55" name="Google Shape;155;p17"/>
          <p:cNvSpPr/>
          <p:nvPr/>
        </p:nvSpPr>
        <p:spPr>
          <a:xfrm>
            <a:off x="4324606" y="3211258"/>
            <a:ext cx="1146900" cy="114300"/>
          </a:xfrm>
          <a:prstGeom prst="rect">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56" name="Google Shape;156;p17"/>
          <p:cNvSpPr txBox="1"/>
          <p:nvPr/>
        </p:nvSpPr>
        <p:spPr>
          <a:xfrm>
            <a:off x="1967011" y="1326125"/>
            <a:ext cx="1078800" cy="36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500">
                <a:solidFill>
                  <a:schemeClr val="lt2"/>
                </a:solidFill>
                <a:latin typeface="Fjalla One"/>
                <a:ea typeface="Fjalla One"/>
                <a:cs typeface="Fjalla One"/>
                <a:sym typeface="Fjalla One"/>
              </a:rPr>
              <a:t>FALL’ 22</a:t>
            </a:r>
            <a:endParaRPr b="1" i="1" sz="1500">
              <a:solidFill>
                <a:schemeClr val="lt2"/>
              </a:solidFill>
              <a:latin typeface="Fjalla One"/>
              <a:ea typeface="Fjalla One"/>
              <a:cs typeface="Fjalla One"/>
              <a:sym typeface="Fjalla One"/>
            </a:endParaRPr>
          </a:p>
        </p:txBody>
      </p:sp>
      <p:sp>
        <p:nvSpPr>
          <p:cNvPr id="157" name="Google Shape;157;p17"/>
          <p:cNvSpPr txBox="1"/>
          <p:nvPr/>
        </p:nvSpPr>
        <p:spPr>
          <a:xfrm>
            <a:off x="3195275" y="1326125"/>
            <a:ext cx="1078800" cy="36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500">
                <a:solidFill>
                  <a:schemeClr val="lt2"/>
                </a:solidFill>
                <a:latin typeface="Fjalla One"/>
                <a:ea typeface="Fjalla One"/>
                <a:cs typeface="Fjalla One"/>
                <a:sym typeface="Fjalla One"/>
              </a:rPr>
              <a:t>WINTER’ 23</a:t>
            </a:r>
            <a:endParaRPr b="1" i="1" sz="1500">
              <a:solidFill>
                <a:schemeClr val="lt2"/>
              </a:solidFill>
              <a:latin typeface="Fjalla One"/>
              <a:ea typeface="Fjalla One"/>
              <a:cs typeface="Fjalla One"/>
              <a:sym typeface="Fjalla One"/>
            </a:endParaRPr>
          </a:p>
        </p:txBody>
      </p:sp>
      <p:sp>
        <p:nvSpPr>
          <p:cNvPr id="158" name="Google Shape;158;p17"/>
          <p:cNvSpPr txBox="1"/>
          <p:nvPr/>
        </p:nvSpPr>
        <p:spPr>
          <a:xfrm>
            <a:off x="4423540" y="1326125"/>
            <a:ext cx="1078800" cy="36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500">
                <a:solidFill>
                  <a:schemeClr val="lt2"/>
                </a:solidFill>
                <a:latin typeface="Fjalla One"/>
                <a:ea typeface="Fjalla One"/>
                <a:cs typeface="Fjalla One"/>
                <a:sym typeface="Fjalla One"/>
              </a:rPr>
              <a:t>SPRING’ 23</a:t>
            </a:r>
            <a:endParaRPr b="1" i="1" sz="1500">
              <a:solidFill>
                <a:schemeClr val="lt2"/>
              </a:solidFill>
              <a:latin typeface="Fjalla One"/>
              <a:ea typeface="Fjalla One"/>
              <a:cs typeface="Fjalla One"/>
              <a:sym typeface="Fjalla One"/>
            </a:endParaRPr>
          </a:p>
        </p:txBody>
      </p:sp>
      <p:sp>
        <p:nvSpPr>
          <p:cNvPr id="159" name="Google Shape;159;p17"/>
          <p:cNvSpPr txBox="1"/>
          <p:nvPr/>
        </p:nvSpPr>
        <p:spPr>
          <a:xfrm flipH="1">
            <a:off x="673041" y="1668479"/>
            <a:ext cx="1316400" cy="24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900">
                <a:solidFill>
                  <a:schemeClr val="lt2"/>
                </a:solidFill>
                <a:latin typeface="Franklin Gothic"/>
                <a:ea typeface="Franklin Gothic"/>
                <a:cs typeface="Franklin Gothic"/>
                <a:sym typeface="Franklin Gothic"/>
              </a:rPr>
              <a:t>Stakeholder Interactions</a:t>
            </a:r>
            <a:endParaRPr b="1" sz="900">
              <a:solidFill>
                <a:schemeClr val="lt2"/>
              </a:solidFill>
              <a:latin typeface="Franklin Gothic"/>
              <a:ea typeface="Franklin Gothic"/>
              <a:cs typeface="Franklin Gothic"/>
              <a:sym typeface="Franklin Gothic"/>
            </a:endParaRPr>
          </a:p>
        </p:txBody>
      </p:sp>
      <p:sp>
        <p:nvSpPr>
          <p:cNvPr id="160" name="Google Shape;160;p17"/>
          <p:cNvSpPr txBox="1"/>
          <p:nvPr/>
        </p:nvSpPr>
        <p:spPr>
          <a:xfrm flipH="1">
            <a:off x="672008" y="2739190"/>
            <a:ext cx="1314600" cy="24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900">
                <a:solidFill>
                  <a:schemeClr val="lt2"/>
                </a:solidFill>
                <a:latin typeface="Franklin Gothic"/>
                <a:ea typeface="Franklin Gothic"/>
                <a:cs typeface="Franklin Gothic"/>
                <a:sym typeface="Franklin Gothic"/>
              </a:rPr>
              <a:t>Dataset development &amp; transformation</a:t>
            </a:r>
            <a:endParaRPr b="1" sz="900">
              <a:solidFill>
                <a:schemeClr val="lt2"/>
              </a:solidFill>
              <a:latin typeface="Franklin Gothic"/>
              <a:ea typeface="Franklin Gothic"/>
              <a:cs typeface="Franklin Gothic"/>
              <a:sym typeface="Franklin Gothic"/>
            </a:endParaRPr>
          </a:p>
        </p:txBody>
      </p:sp>
      <p:sp>
        <p:nvSpPr>
          <p:cNvPr id="161" name="Google Shape;161;p17"/>
          <p:cNvSpPr txBox="1"/>
          <p:nvPr>
            <p:ph idx="4294967295" type="body"/>
          </p:nvPr>
        </p:nvSpPr>
        <p:spPr>
          <a:xfrm>
            <a:off x="5889225" y="1510900"/>
            <a:ext cx="2534700" cy="2371800"/>
          </a:xfrm>
          <a:prstGeom prst="rect">
            <a:avLst/>
          </a:prstGeom>
        </p:spPr>
        <p:txBody>
          <a:bodyPr anchorCtr="0" anchor="t" bIns="91425" lIns="91425" spcFirstLastPara="1" rIns="91425" wrap="square" tIns="91425">
            <a:noAutofit/>
          </a:bodyPr>
          <a:lstStyle/>
          <a:p>
            <a:pPr indent="-285750" lvl="0" marL="314325" rtl="0" algn="just">
              <a:spcBef>
                <a:spcPts val="0"/>
              </a:spcBef>
              <a:spcAft>
                <a:spcPts val="0"/>
              </a:spcAft>
              <a:buSzPts val="900"/>
              <a:buChar char="●"/>
            </a:pPr>
            <a:r>
              <a:rPr lang="en" sz="900"/>
              <a:t>The project was approached in a structured manner with a major focus on solving for the right problem using an optimized project management and agile approach.</a:t>
            </a:r>
            <a:endParaRPr sz="900"/>
          </a:p>
          <a:p>
            <a:pPr indent="-285750" lvl="0" marL="314325" rtl="0" algn="just">
              <a:spcBef>
                <a:spcPts val="1000"/>
              </a:spcBef>
              <a:spcAft>
                <a:spcPts val="0"/>
              </a:spcAft>
              <a:buSzPts val="900"/>
              <a:buChar char="●"/>
            </a:pPr>
            <a:r>
              <a:rPr lang="en" sz="900"/>
              <a:t>A schedule along with Key performance indicators (KPI) was set up during initial stakeholder discussions to ensure there were defined deliverables, deadlines, action items and regular check-ins and project updates.</a:t>
            </a:r>
            <a:endParaRPr sz="900"/>
          </a:p>
          <a:p>
            <a:pPr indent="-285750" lvl="0" marL="314325" rtl="0" algn="just">
              <a:spcBef>
                <a:spcPts val="1000"/>
              </a:spcBef>
              <a:spcAft>
                <a:spcPts val="1000"/>
              </a:spcAft>
              <a:buSzPts val="900"/>
              <a:buChar char="●"/>
            </a:pPr>
            <a:r>
              <a:rPr lang="en" sz="900"/>
              <a:t>This ensured the project was on track, adhere to the deadlines, escalate issues and eliminate any unforeseen challenges</a:t>
            </a:r>
            <a:endParaRPr sz="900"/>
          </a:p>
        </p:txBody>
      </p:sp>
      <p:grpSp>
        <p:nvGrpSpPr>
          <p:cNvPr id="162" name="Google Shape;162;p17"/>
          <p:cNvGrpSpPr/>
          <p:nvPr/>
        </p:nvGrpSpPr>
        <p:grpSpPr>
          <a:xfrm>
            <a:off x="719996" y="4603510"/>
            <a:ext cx="7704000" cy="205286"/>
            <a:chOff x="719996" y="4603510"/>
            <a:chExt cx="7704000" cy="205286"/>
          </a:xfrm>
        </p:grpSpPr>
        <p:sp>
          <p:nvSpPr>
            <p:cNvPr id="163" name="Google Shape;163;p17"/>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 ● JUNE 4 ● 2023</a:t>
              </a:r>
              <a:endParaRPr sz="800">
                <a:solidFill>
                  <a:srgbClr val="27221C"/>
                </a:solidFill>
                <a:latin typeface="Barlow"/>
                <a:ea typeface="Barlow"/>
                <a:cs typeface="Barlow"/>
                <a:sym typeface="Barlow"/>
              </a:endParaRPr>
            </a:p>
          </p:txBody>
        </p:sp>
        <p:grpSp>
          <p:nvGrpSpPr>
            <p:cNvPr id="164" name="Google Shape;164;p17"/>
            <p:cNvGrpSpPr/>
            <p:nvPr/>
          </p:nvGrpSpPr>
          <p:grpSpPr>
            <a:xfrm>
              <a:off x="727475" y="4603510"/>
              <a:ext cx="7692600" cy="205286"/>
              <a:chOff x="727475" y="1087800"/>
              <a:chExt cx="7692600" cy="205286"/>
            </a:xfrm>
          </p:grpSpPr>
          <p:cxnSp>
            <p:nvCxnSpPr>
              <p:cNvPr id="165" name="Google Shape;165;p17"/>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166" name="Google Shape;166;p17"/>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167" name="Google Shape;167;p17"/>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168" name="Google Shape;168;p17"/>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8"/>
          <p:cNvSpPr txBox="1"/>
          <p:nvPr>
            <p:ph idx="4294967295" type="title"/>
          </p:nvPr>
        </p:nvSpPr>
        <p:spPr>
          <a:xfrm>
            <a:off x="720000" y="152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APPROACH</a:t>
            </a:r>
            <a:endParaRPr>
              <a:solidFill>
                <a:schemeClr val="lt2"/>
              </a:solidFill>
            </a:endParaRPr>
          </a:p>
          <a:p>
            <a:pPr indent="0" lvl="0" marL="0" rtl="0" algn="l">
              <a:spcBef>
                <a:spcPts val="0"/>
              </a:spcBef>
              <a:spcAft>
                <a:spcPts val="0"/>
              </a:spcAft>
              <a:buNone/>
            </a:pPr>
            <a:r>
              <a:rPr lang="en" sz="2000">
                <a:solidFill>
                  <a:schemeClr val="lt2"/>
                </a:solidFill>
              </a:rPr>
              <a:t>2</a:t>
            </a:r>
            <a:r>
              <a:rPr lang="en" sz="2000">
                <a:solidFill>
                  <a:schemeClr val="lt2"/>
                </a:solidFill>
              </a:rPr>
              <a:t> - Data Extraction</a:t>
            </a:r>
            <a:endParaRPr sz="2000">
              <a:solidFill>
                <a:schemeClr val="lt2"/>
              </a:solidFill>
            </a:endParaRPr>
          </a:p>
        </p:txBody>
      </p:sp>
      <p:sp>
        <p:nvSpPr>
          <p:cNvPr id="174" name="Google Shape;174;p18"/>
          <p:cNvSpPr txBox="1"/>
          <p:nvPr>
            <p:ph idx="4294967295" type="body"/>
          </p:nvPr>
        </p:nvSpPr>
        <p:spPr>
          <a:xfrm>
            <a:off x="683525" y="1385850"/>
            <a:ext cx="2454000" cy="2840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900"/>
              <a:t>In order to cater the needs and requirements of the stakeholder, i.e. perform data analysis, we need to first get ahold of the data available. </a:t>
            </a:r>
            <a:endParaRPr sz="900"/>
          </a:p>
          <a:p>
            <a:pPr indent="0" lvl="0" marL="0" rtl="0" algn="just">
              <a:spcBef>
                <a:spcPts val="1000"/>
              </a:spcBef>
              <a:spcAft>
                <a:spcPts val="0"/>
              </a:spcAft>
              <a:buNone/>
            </a:pPr>
            <a:r>
              <a:rPr lang="en" sz="900"/>
              <a:t>All data related to the digitized </a:t>
            </a:r>
            <a:r>
              <a:rPr lang="en" sz="900"/>
              <a:t>newspapers</a:t>
            </a:r>
            <a:r>
              <a:rPr lang="en" sz="900"/>
              <a:t> was made available to the public via the Chronicling America website and one could navigate the website to find information related to any newspaper that was digitized. </a:t>
            </a:r>
            <a:endParaRPr sz="900"/>
          </a:p>
          <a:p>
            <a:pPr indent="0" lvl="0" marL="0" rtl="0" algn="just">
              <a:spcBef>
                <a:spcPts val="1000"/>
              </a:spcBef>
              <a:spcAft>
                <a:spcPts val="1000"/>
              </a:spcAft>
              <a:buNone/>
            </a:pPr>
            <a:r>
              <a:rPr lang="en" sz="900"/>
              <a:t>The issue was that Washington state library did not have a well-defined or structured database as it was storing all the information regarding the digitized newspapers on the Chronicling America Website. </a:t>
            </a:r>
            <a:r>
              <a:rPr lang="en" sz="900"/>
              <a:t>Hence, the first step in this process was to extract all the data </a:t>
            </a:r>
            <a:r>
              <a:rPr lang="en" sz="900"/>
              <a:t>available</a:t>
            </a:r>
            <a:r>
              <a:rPr lang="en" sz="900"/>
              <a:t> on the website and store it in a place where it can be cleaned &amp; transformed for further analysis.</a:t>
            </a:r>
            <a:endParaRPr sz="900"/>
          </a:p>
        </p:txBody>
      </p:sp>
      <p:grpSp>
        <p:nvGrpSpPr>
          <p:cNvPr id="175" name="Google Shape;175;p18"/>
          <p:cNvGrpSpPr/>
          <p:nvPr/>
        </p:nvGrpSpPr>
        <p:grpSpPr>
          <a:xfrm>
            <a:off x="719996" y="4603510"/>
            <a:ext cx="7704000" cy="205286"/>
            <a:chOff x="719996" y="4603510"/>
            <a:chExt cx="7704000" cy="205286"/>
          </a:xfrm>
        </p:grpSpPr>
        <p:sp>
          <p:nvSpPr>
            <p:cNvPr id="176" name="Google Shape;176;p18"/>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 ● JUNE 4 ● 2023</a:t>
              </a:r>
              <a:endParaRPr sz="800">
                <a:solidFill>
                  <a:srgbClr val="27221C"/>
                </a:solidFill>
                <a:latin typeface="Barlow"/>
                <a:ea typeface="Barlow"/>
                <a:cs typeface="Barlow"/>
                <a:sym typeface="Barlow"/>
              </a:endParaRPr>
            </a:p>
          </p:txBody>
        </p:sp>
        <p:grpSp>
          <p:nvGrpSpPr>
            <p:cNvPr id="177" name="Google Shape;177;p18"/>
            <p:cNvGrpSpPr/>
            <p:nvPr/>
          </p:nvGrpSpPr>
          <p:grpSpPr>
            <a:xfrm>
              <a:off x="727475" y="4603510"/>
              <a:ext cx="7692600" cy="205286"/>
              <a:chOff x="727475" y="1087800"/>
              <a:chExt cx="7692600" cy="205286"/>
            </a:xfrm>
          </p:grpSpPr>
          <p:cxnSp>
            <p:nvCxnSpPr>
              <p:cNvPr id="178" name="Google Shape;178;p18"/>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179" name="Google Shape;179;p18"/>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180" name="Google Shape;180;p18"/>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181" name="Google Shape;181;p18"/>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pic>
        <p:nvPicPr>
          <p:cNvPr id="182" name="Google Shape;182;p18"/>
          <p:cNvPicPr preferRelativeResize="0"/>
          <p:nvPr/>
        </p:nvPicPr>
        <p:blipFill>
          <a:blip r:embed="rId3">
            <a:alphaModFix/>
          </a:blip>
          <a:stretch>
            <a:fillRect/>
          </a:stretch>
        </p:blipFill>
        <p:spPr>
          <a:xfrm>
            <a:off x="3203425" y="1469813"/>
            <a:ext cx="2737152" cy="2672775"/>
          </a:xfrm>
          <a:prstGeom prst="rect">
            <a:avLst/>
          </a:prstGeom>
          <a:noFill/>
          <a:ln>
            <a:noFill/>
          </a:ln>
        </p:spPr>
      </p:pic>
      <p:sp>
        <p:nvSpPr>
          <p:cNvPr id="183" name="Google Shape;183;p18"/>
          <p:cNvSpPr txBox="1"/>
          <p:nvPr>
            <p:ph idx="4294967295" type="body"/>
          </p:nvPr>
        </p:nvSpPr>
        <p:spPr>
          <a:xfrm>
            <a:off x="6072175" y="1385863"/>
            <a:ext cx="2454000" cy="2840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900"/>
              <a:t>Data Extraction using Python</a:t>
            </a:r>
            <a:endParaRPr b="1" sz="900"/>
          </a:p>
          <a:p>
            <a:pPr indent="0" lvl="0" marL="0" rtl="0" algn="just">
              <a:spcBef>
                <a:spcPts val="1000"/>
              </a:spcBef>
              <a:spcAft>
                <a:spcPts val="0"/>
              </a:spcAft>
              <a:buNone/>
            </a:pPr>
            <a:r>
              <a:rPr lang="en" sz="900"/>
              <a:t>To extract the data from the Chronicling America website, we developed a Python script </a:t>
            </a:r>
            <a:r>
              <a:rPr lang="en" sz="900"/>
              <a:t>that interacts with the </a:t>
            </a:r>
            <a:r>
              <a:rPr lang="en" sz="900" u="sng">
                <a:solidFill>
                  <a:schemeClr val="hlink"/>
                </a:solidFill>
                <a:hlinkClick r:id="rId4"/>
              </a:rPr>
              <a:t>Chronicling America API</a:t>
            </a:r>
            <a:r>
              <a:rPr lang="en" sz="900"/>
              <a:t> to collect basic metadata about all available digitized newspapers into a csv file. The metadata retrieved in this step includes the newspaper names, publication locations, dates, and quantities of digitized issues available in the system. </a:t>
            </a:r>
            <a:endParaRPr sz="900"/>
          </a:p>
          <a:p>
            <a:pPr indent="0" lvl="0" marL="0" rtl="0" algn="just">
              <a:spcBef>
                <a:spcPts val="1000"/>
              </a:spcBef>
              <a:spcAft>
                <a:spcPts val="0"/>
              </a:spcAft>
              <a:buNone/>
            </a:pPr>
            <a:r>
              <a:rPr lang="en" sz="900"/>
              <a:t>Python's simplicity, powerful libraries, extensive community support, and flexibility made it an excellent choice for web scraping.</a:t>
            </a:r>
            <a:endParaRPr sz="900"/>
          </a:p>
          <a:p>
            <a:pPr indent="0" lvl="0" marL="0" rtl="0" algn="just">
              <a:spcBef>
                <a:spcPts val="1000"/>
              </a:spcBef>
              <a:spcAft>
                <a:spcPts val="0"/>
              </a:spcAft>
              <a:buNone/>
            </a:pPr>
            <a:r>
              <a:rPr lang="en" sz="900"/>
              <a:t>Additional data was brought in from a third-party vendor directly in json format and specific data was extracted, resulting in a comprehensive data set.</a:t>
            </a:r>
            <a:endParaRPr sz="900"/>
          </a:p>
          <a:p>
            <a:pPr indent="0" lvl="0" marL="0" rtl="0" algn="just">
              <a:spcBef>
                <a:spcPts val="1000"/>
              </a:spcBef>
              <a:spcAft>
                <a:spcPts val="1000"/>
              </a:spcAft>
              <a:buNone/>
            </a:pPr>
            <a:r>
              <a:t/>
            </a:r>
            <a:endParaRPr sz="9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9"/>
          <p:cNvSpPr txBox="1"/>
          <p:nvPr>
            <p:ph idx="4294967295" type="body"/>
          </p:nvPr>
        </p:nvSpPr>
        <p:spPr>
          <a:xfrm>
            <a:off x="677325" y="1385850"/>
            <a:ext cx="2454000" cy="3021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900"/>
              <a:t>The raw data was collected and  accumulated into a csv file. Based on the Stakeholder discussions, the resulting analysis was to be done based in data specific to the counties in the Washington State. Taking this into consideration, and also the fact that the resulting data set was small about 113 records, </a:t>
            </a:r>
            <a:r>
              <a:rPr lang="en" sz="900"/>
              <a:t>we decided to use Excel for data wrangling and transformation purposes. </a:t>
            </a:r>
            <a:endParaRPr sz="900"/>
          </a:p>
          <a:p>
            <a:pPr indent="0" lvl="0" marL="0" rtl="0" algn="just">
              <a:spcBef>
                <a:spcPts val="1000"/>
              </a:spcBef>
              <a:spcAft>
                <a:spcPts val="0"/>
              </a:spcAft>
              <a:buNone/>
            </a:pPr>
            <a:r>
              <a:rPr b="1" lang="en" sz="900"/>
              <a:t>Data Wrangling using Excel</a:t>
            </a:r>
            <a:endParaRPr b="1" sz="900"/>
          </a:p>
          <a:p>
            <a:pPr indent="0" lvl="0" marL="0" rtl="0" algn="just">
              <a:spcBef>
                <a:spcPts val="1000"/>
              </a:spcBef>
              <a:spcAft>
                <a:spcPts val="0"/>
              </a:spcAft>
              <a:buNone/>
            </a:pPr>
            <a:r>
              <a:rPr lang="en" sz="900"/>
              <a:t>The data captured from the website was unstructured and not fit for analysis. Some Data Wrangling was performed to make the data consistent and structured.</a:t>
            </a:r>
            <a:endParaRPr sz="900"/>
          </a:p>
          <a:p>
            <a:pPr indent="-285750" lvl="0" marL="342900" rtl="0" algn="just">
              <a:spcBef>
                <a:spcPts val="1000"/>
              </a:spcBef>
              <a:spcAft>
                <a:spcPts val="0"/>
              </a:spcAft>
              <a:buSzPts val="900"/>
              <a:buChar char="●"/>
            </a:pPr>
            <a:r>
              <a:rPr lang="en" sz="900"/>
              <a:t>Dates were formatted into a yy/mm/dd format</a:t>
            </a:r>
            <a:endParaRPr sz="900"/>
          </a:p>
          <a:p>
            <a:pPr indent="-285750" lvl="0" marL="342900" rtl="0" algn="just">
              <a:spcBef>
                <a:spcPts val="0"/>
              </a:spcBef>
              <a:spcAft>
                <a:spcPts val="0"/>
              </a:spcAft>
              <a:buSzPts val="900"/>
              <a:buChar char="●"/>
            </a:pPr>
            <a:r>
              <a:rPr lang="en" sz="900"/>
              <a:t>Unnecessary columns from the dataset were eliminated/removed</a:t>
            </a:r>
            <a:endParaRPr sz="900"/>
          </a:p>
          <a:p>
            <a:pPr indent="0" lvl="0" marL="0" rtl="0" algn="just">
              <a:spcBef>
                <a:spcPts val="1000"/>
              </a:spcBef>
              <a:spcAft>
                <a:spcPts val="1000"/>
              </a:spcAft>
              <a:buNone/>
            </a:pPr>
            <a:r>
              <a:t/>
            </a:r>
            <a:endParaRPr b="1" sz="900"/>
          </a:p>
        </p:txBody>
      </p:sp>
      <p:sp>
        <p:nvSpPr>
          <p:cNvPr id="189" name="Google Shape;189;p19"/>
          <p:cNvSpPr txBox="1"/>
          <p:nvPr>
            <p:ph idx="4294967295" type="title"/>
          </p:nvPr>
        </p:nvSpPr>
        <p:spPr>
          <a:xfrm>
            <a:off x="720000" y="152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APPROACH</a:t>
            </a:r>
            <a:endParaRPr>
              <a:solidFill>
                <a:schemeClr val="lt2"/>
              </a:solidFill>
            </a:endParaRPr>
          </a:p>
          <a:p>
            <a:pPr indent="0" lvl="0" marL="0" rtl="0" algn="l">
              <a:spcBef>
                <a:spcPts val="0"/>
              </a:spcBef>
              <a:spcAft>
                <a:spcPts val="0"/>
              </a:spcAft>
              <a:buNone/>
            </a:pPr>
            <a:r>
              <a:rPr lang="en" sz="2000">
                <a:solidFill>
                  <a:schemeClr val="lt2"/>
                </a:solidFill>
              </a:rPr>
              <a:t>3</a:t>
            </a:r>
            <a:r>
              <a:rPr lang="en" sz="2000">
                <a:solidFill>
                  <a:schemeClr val="lt2"/>
                </a:solidFill>
              </a:rPr>
              <a:t> - Data Wrangling &amp; Transformation</a:t>
            </a:r>
            <a:endParaRPr sz="2000">
              <a:solidFill>
                <a:schemeClr val="lt2"/>
              </a:solidFill>
            </a:endParaRPr>
          </a:p>
        </p:txBody>
      </p:sp>
      <p:grpSp>
        <p:nvGrpSpPr>
          <p:cNvPr id="190" name="Google Shape;190;p19"/>
          <p:cNvGrpSpPr/>
          <p:nvPr/>
        </p:nvGrpSpPr>
        <p:grpSpPr>
          <a:xfrm>
            <a:off x="719996" y="4603510"/>
            <a:ext cx="7704000" cy="205286"/>
            <a:chOff x="719996" y="4603510"/>
            <a:chExt cx="7704000" cy="205286"/>
          </a:xfrm>
        </p:grpSpPr>
        <p:sp>
          <p:nvSpPr>
            <p:cNvPr id="191" name="Google Shape;191;p19"/>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 ● JUNE 4 ● 2023</a:t>
              </a:r>
              <a:endParaRPr sz="800">
                <a:solidFill>
                  <a:srgbClr val="27221C"/>
                </a:solidFill>
                <a:latin typeface="Barlow"/>
                <a:ea typeface="Barlow"/>
                <a:cs typeface="Barlow"/>
                <a:sym typeface="Barlow"/>
              </a:endParaRPr>
            </a:p>
          </p:txBody>
        </p:sp>
        <p:grpSp>
          <p:nvGrpSpPr>
            <p:cNvPr id="192" name="Google Shape;192;p19"/>
            <p:cNvGrpSpPr/>
            <p:nvPr/>
          </p:nvGrpSpPr>
          <p:grpSpPr>
            <a:xfrm>
              <a:off x="727475" y="4603510"/>
              <a:ext cx="7692600" cy="205286"/>
              <a:chOff x="727475" y="1087800"/>
              <a:chExt cx="7692600" cy="205286"/>
            </a:xfrm>
          </p:grpSpPr>
          <p:cxnSp>
            <p:nvCxnSpPr>
              <p:cNvPr id="193" name="Google Shape;193;p19"/>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194" name="Google Shape;194;p19"/>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195" name="Google Shape;195;p19"/>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196" name="Google Shape;196;p19"/>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sp>
        <p:nvSpPr>
          <p:cNvPr id="197" name="Google Shape;197;p19"/>
          <p:cNvSpPr txBox="1"/>
          <p:nvPr>
            <p:ph idx="4294967295" type="body"/>
          </p:nvPr>
        </p:nvSpPr>
        <p:spPr>
          <a:xfrm>
            <a:off x="6090850" y="1385850"/>
            <a:ext cx="2454000" cy="2936100"/>
          </a:xfrm>
          <a:prstGeom prst="rect">
            <a:avLst/>
          </a:prstGeom>
        </p:spPr>
        <p:txBody>
          <a:bodyPr anchorCtr="0" anchor="t" bIns="91425" lIns="91425" spcFirstLastPara="1" rIns="91425" wrap="square" tIns="91425">
            <a:noAutofit/>
          </a:bodyPr>
          <a:lstStyle/>
          <a:p>
            <a:pPr indent="-285750" lvl="0" marL="342900" rtl="0" algn="just">
              <a:spcBef>
                <a:spcPts val="0"/>
              </a:spcBef>
              <a:spcAft>
                <a:spcPts val="0"/>
              </a:spcAft>
              <a:buSzPts val="900"/>
              <a:buChar char="●"/>
            </a:pPr>
            <a:r>
              <a:rPr lang="en" sz="900"/>
              <a:t>New columns such as ID, Period, Issued Date, subject &amp; language were included</a:t>
            </a:r>
            <a:endParaRPr sz="900"/>
          </a:p>
          <a:p>
            <a:pPr indent="0" lvl="0" marL="0" rtl="0" algn="just">
              <a:spcBef>
                <a:spcPts val="1000"/>
              </a:spcBef>
              <a:spcAft>
                <a:spcPts val="0"/>
              </a:spcAft>
              <a:buNone/>
            </a:pPr>
            <a:r>
              <a:rPr b="1" lang="en" sz="900"/>
              <a:t>Additional Data Acquisition from JSON files</a:t>
            </a:r>
            <a:endParaRPr b="1" sz="900"/>
          </a:p>
          <a:p>
            <a:pPr indent="0" lvl="0" marL="0" rtl="0" algn="just">
              <a:spcBef>
                <a:spcPts val="1000"/>
              </a:spcBef>
              <a:spcAft>
                <a:spcPts val="0"/>
              </a:spcAft>
              <a:buNone/>
            </a:pPr>
            <a:r>
              <a:rPr lang="en" sz="900"/>
              <a:t>The summarized data set consisted of around 113 records with 113 different newspaper </a:t>
            </a:r>
            <a:r>
              <a:rPr lang="en" sz="900"/>
              <a:t>titles</a:t>
            </a:r>
            <a:r>
              <a:rPr lang="en" sz="900"/>
              <a:t> in Washington State. However, to provide a time series analysis, the data needed to be drilled down for each newspaper title with specific </a:t>
            </a:r>
            <a:r>
              <a:rPr lang="en" sz="900"/>
              <a:t>information about all the dates when the newspaper was available. This data was manually extracted using the json urls extracted from the website resulting in an enhanced data set of 84k rows</a:t>
            </a:r>
            <a:endParaRPr sz="900"/>
          </a:p>
          <a:p>
            <a:pPr indent="0" lvl="0" marL="0" rtl="0" algn="just">
              <a:spcBef>
                <a:spcPts val="1000"/>
              </a:spcBef>
              <a:spcAft>
                <a:spcPts val="1000"/>
              </a:spcAft>
              <a:buNone/>
            </a:pPr>
            <a:r>
              <a:rPr lang="en" sz="900"/>
              <a:t>An online tool was used to convert the json urls into csv files and then the digitized dates columns were created.</a:t>
            </a:r>
            <a:endParaRPr sz="900"/>
          </a:p>
        </p:txBody>
      </p:sp>
      <p:pic>
        <p:nvPicPr>
          <p:cNvPr id="198" name="Google Shape;198;p19"/>
          <p:cNvPicPr preferRelativeResize="0"/>
          <p:nvPr/>
        </p:nvPicPr>
        <p:blipFill>
          <a:blip r:embed="rId3">
            <a:alphaModFix/>
          </a:blip>
          <a:stretch>
            <a:fillRect/>
          </a:stretch>
        </p:blipFill>
        <p:spPr>
          <a:xfrm>
            <a:off x="3160625" y="3191125"/>
            <a:ext cx="2876026" cy="1130875"/>
          </a:xfrm>
          <a:prstGeom prst="rect">
            <a:avLst/>
          </a:prstGeom>
          <a:noFill/>
          <a:ln>
            <a:noFill/>
          </a:ln>
        </p:spPr>
      </p:pic>
      <p:pic>
        <p:nvPicPr>
          <p:cNvPr id="199" name="Google Shape;199;p19"/>
          <p:cNvPicPr preferRelativeResize="0"/>
          <p:nvPr/>
        </p:nvPicPr>
        <p:blipFill>
          <a:blip r:embed="rId4">
            <a:alphaModFix/>
          </a:blip>
          <a:stretch>
            <a:fillRect/>
          </a:stretch>
        </p:blipFill>
        <p:spPr>
          <a:xfrm>
            <a:off x="3200625" y="1746200"/>
            <a:ext cx="2836037" cy="1028435"/>
          </a:xfrm>
          <a:prstGeom prst="rect">
            <a:avLst/>
          </a:prstGeom>
          <a:noFill/>
          <a:ln>
            <a:noFill/>
          </a:ln>
        </p:spPr>
      </p:pic>
      <p:sp>
        <p:nvSpPr>
          <p:cNvPr id="200" name="Google Shape;200;p19"/>
          <p:cNvSpPr txBox="1"/>
          <p:nvPr/>
        </p:nvSpPr>
        <p:spPr>
          <a:xfrm>
            <a:off x="3160625" y="1470975"/>
            <a:ext cx="2270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Barlow"/>
                <a:ea typeface="Barlow"/>
                <a:cs typeface="Barlow"/>
                <a:sym typeface="Barlow"/>
              </a:rPr>
              <a:t>Original Scraped data set (113 rows)</a:t>
            </a:r>
            <a:endParaRPr sz="900">
              <a:latin typeface="Barlow"/>
              <a:ea typeface="Barlow"/>
              <a:cs typeface="Barlow"/>
              <a:sym typeface="Barlow"/>
            </a:endParaRPr>
          </a:p>
        </p:txBody>
      </p:sp>
      <p:sp>
        <p:nvSpPr>
          <p:cNvPr id="201" name="Google Shape;201;p19"/>
          <p:cNvSpPr txBox="1"/>
          <p:nvPr/>
        </p:nvSpPr>
        <p:spPr>
          <a:xfrm>
            <a:off x="3160625" y="2929450"/>
            <a:ext cx="2270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Barlow"/>
                <a:ea typeface="Barlow"/>
                <a:cs typeface="Barlow"/>
                <a:sym typeface="Barlow"/>
              </a:rPr>
              <a:t>Drilled Down data set (84k rows)</a:t>
            </a:r>
            <a:endParaRPr sz="900">
              <a:latin typeface="Barlow"/>
              <a:ea typeface="Barlow"/>
              <a:cs typeface="Barlow"/>
              <a:sym typeface="Barlo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0"/>
          <p:cNvSpPr txBox="1"/>
          <p:nvPr>
            <p:ph idx="4294967295" type="title"/>
          </p:nvPr>
        </p:nvSpPr>
        <p:spPr>
          <a:xfrm>
            <a:off x="720000" y="152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DELIVERABLES</a:t>
            </a:r>
            <a:endParaRPr>
              <a:solidFill>
                <a:schemeClr val="lt2"/>
              </a:solidFill>
            </a:endParaRPr>
          </a:p>
          <a:p>
            <a:pPr indent="0" lvl="0" marL="0" rtl="0" algn="l">
              <a:spcBef>
                <a:spcPts val="0"/>
              </a:spcBef>
              <a:spcAft>
                <a:spcPts val="0"/>
              </a:spcAft>
              <a:buNone/>
            </a:pPr>
            <a:r>
              <a:rPr lang="en" sz="2000">
                <a:solidFill>
                  <a:schemeClr val="lt2"/>
                </a:solidFill>
              </a:rPr>
              <a:t>Digitized Newspaper Data Visualization</a:t>
            </a:r>
            <a:endParaRPr sz="2000">
              <a:solidFill>
                <a:schemeClr val="lt2"/>
              </a:solidFill>
            </a:endParaRPr>
          </a:p>
        </p:txBody>
      </p:sp>
      <p:grpSp>
        <p:nvGrpSpPr>
          <p:cNvPr id="207" name="Google Shape;207;p20"/>
          <p:cNvGrpSpPr/>
          <p:nvPr/>
        </p:nvGrpSpPr>
        <p:grpSpPr>
          <a:xfrm>
            <a:off x="719996" y="4603510"/>
            <a:ext cx="7704000" cy="205286"/>
            <a:chOff x="719996" y="4603510"/>
            <a:chExt cx="7704000" cy="205286"/>
          </a:xfrm>
        </p:grpSpPr>
        <p:sp>
          <p:nvSpPr>
            <p:cNvPr id="208" name="Google Shape;208;p20"/>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 ● JUNE 4 ● 2023</a:t>
              </a:r>
              <a:endParaRPr sz="800">
                <a:solidFill>
                  <a:srgbClr val="27221C"/>
                </a:solidFill>
                <a:latin typeface="Barlow"/>
                <a:ea typeface="Barlow"/>
                <a:cs typeface="Barlow"/>
                <a:sym typeface="Barlow"/>
              </a:endParaRPr>
            </a:p>
          </p:txBody>
        </p:sp>
        <p:grpSp>
          <p:nvGrpSpPr>
            <p:cNvPr id="209" name="Google Shape;209;p20"/>
            <p:cNvGrpSpPr/>
            <p:nvPr/>
          </p:nvGrpSpPr>
          <p:grpSpPr>
            <a:xfrm>
              <a:off x="727475" y="4603510"/>
              <a:ext cx="7692600" cy="205286"/>
              <a:chOff x="727475" y="1087800"/>
              <a:chExt cx="7692600" cy="205286"/>
            </a:xfrm>
          </p:grpSpPr>
          <p:cxnSp>
            <p:nvCxnSpPr>
              <p:cNvPr id="210" name="Google Shape;210;p20"/>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211" name="Google Shape;211;p20"/>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212" name="Google Shape;212;p20"/>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213" name="Google Shape;213;p20"/>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sp>
        <p:nvSpPr>
          <p:cNvPr id="214" name="Google Shape;214;p20"/>
          <p:cNvSpPr txBox="1"/>
          <p:nvPr>
            <p:ph idx="4294967295" type="body"/>
          </p:nvPr>
        </p:nvSpPr>
        <p:spPr>
          <a:xfrm>
            <a:off x="6106925" y="1049850"/>
            <a:ext cx="2425500" cy="3288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900"/>
              <a:t>The final deliverable is a </a:t>
            </a:r>
            <a:r>
              <a:rPr b="1" lang="en" sz="900"/>
              <a:t>Tableau data visualization dashboard</a:t>
            </a:r>
            <a:r>
              <a:rPr lang="en" sz="900"/>
              <a:t> which</a:t>
            </a:r>
            <a:endParaRPr sz="900"/>
          </a:p>
          <a:p>
            <a:pPr indent="-285750" lvl="0" marL="342900" rtl="0" algn="just">
              <a:spcBef>
                <a:spcPts val="1000"/>
              </a:spcBef>
              <a:spcAft>
                <a:spcPts val="0"/>
              </a:spcAft>
              <a:buSzPts val="900"/>
              <a:buChar char="●"/>
            </a:pPr>
            <a:r>
              <a:rPr lang="en" sz="900"/>
              <a:t>Provides a dynamic and interactive approach to understanding the current data </a:t>
            </a:r>
            <a:endParaRPr sz="900"/>
          </a:p>
          <a:p>
            <a:pPr indent="-285750" lvl="0" marL="342900" rtl="0" algn="just">
              <a:spcBef>
                <a:spcPts val="0"/>
              </a:spcBef>
              <a:spcAft>
                <a:spcPts val="0"/>
              </a:spcAft>
              <a:buSzPts val="900"/>
              <a:buChar char="●"/>
            </a:pPr>
            <a:r>
              <a:rPr lang="en" sz="900"/>
              <a:t>Helps in identifying gaps in the current data</a:t>
            </a:r>
            <a:endParaRPr sz="900"/>
          </a:p>
          <a:p>
            <a:pPr indent="-285750" lvl="0" marL="342900" rtl="0" algn="just">
              <a:spcBef>
                <a:spcPts val="0"/>
              </a:spcBef>
              <a:spcAft>
                <a:spcPts val="0"/>
              </a:spcAft>
              <a:buSzPts val="900"/>
              <a:buChar char="●"/>
            </a:pPr>
            <a:r>
              <a:rPr lang="en" sz="900"/>
              <a:t>Serves as a platform to market the data as well as increase reach</a:t>
            </a:r>
            <a:endParaRPr sz="900"/>
          </a:p>
          <a:p>
            <a:pPr indent="0" lvl="0" marL="0" rtl="0" algn="just">
              <a:spcBef>
                <a:spcPts val="1000"/>
              </a:spcBef>
              <a:spcAft>
                <a:spcPts val="0"/>
              </a:spcAft>
              <a:buNone/>
            </a:pPr>
            <a:r>
              <a:rPr b="1" lang="en" sz="900"/>
              <a:t>Highlights</a:t>
            </a:r>
            <a:endParaRPr b="1" sz="900"/>
          </a:p>
          <a:p>
            <a:pPr indent="-285750" lvl="0" marL="342900" rtl="0" algn="just">
              <a:spcBef>
                <a:spcPts val="1000"/>
              </a:spcBef>
              <a:spcAft>
                <a:spcPts val="0"/>
              </a:spcAft>
              <a:buSzPts val="900"/>
              <a:buChar char="●"/>
            </a:pPr>
            <a:r>
              <a:rPr lang="en" sz="900"/>
              <a:t>Filters gives the power to focus on key areas of interest</a:t>
            </a:r>
            <a:endParaRPr sz="900"/>
          </a:p>
          <a:p>
            <a:pPr indent="-285750" lvl="0" marL="342900" rtl="0" algn="just">
              <a:spcBef>
                <a:spcPts val="0"/>
              </a:spcBef>
              <a:spcAft>
                <a:spcPts val="0"/>
              </a:spcAft>
              <a:buSzPts val="900"/>
              <a:buChar char="●"/>
            </a:pPr>
            <a:r>
              <a:rPr lang="en" sz="900"/>
              <a:t>Insights into newspaper digitized by county, city, period</a:t>
            </a:r>
            <a:endParaRPr sz="900"/>
          </a:p>
          <a:p>
            <a:pPr indent="-285750" lvl="0" marL="342900" rtl="0" algn="just">
              <a:spcBef>
                <a:spcPts val="0"/>
              </a:spcBef>
              <a:spcAft>
                <a:spcPts val="0"/>
              </a:spcAft>
              <a:buSzPts val="900"/>
              <a:buChar char="●"/>
            </a:pPr>
            <a:r>
              <a:rPr lang="en" sz="900"/>
              <a:t>Temporal insights of digitized newspaper issues</a:t>
            </a:r>
            <a:endParaRPr sz="900"/>
          </a:p>
          <a:p>
            <a:pPr indent="-285750" lvl="0" marL="342900" rtl="0" algn="just">
              <a:spcBef>
                <a:spcPts val="0"/>
              </a:spcBef>
              <a:spcAft>
                <a:spcPts val="0"/>
              </a:spcAft>
              <a:buSzPts val="900"/>
              <a:buChar char="●"/>
            </a:pPr>
            <a:r>
              <a:rPr lang="en" sz="900"/>
              <a:t>Geographical view of newspaper issues by counties &amp; cities - additional spatial file was brought in &amp; joined with the csv file to create the map</a:t>
            </a:r>
            <a:endParaRPr sz="900"/>
          </a:p>
        </p:txBody>
      </p:sp>
      <p:pic>
        <p:nvPicPr>
          <p:cNvPr id="215" name="Google Shape;215;p20"/>
          <p:cNvPicPr preferRelativeResize="0"/>
          <p:nvPr/>
        </p:nvPicPr>
        <p:blipFill>
          <a:blip r:embed="rId3">
            <a:alphaModFix/>
          </a:blip>
          <a:stretch>
            <a:fillRect/>
          </a:stretch>
        </p:blipFill>
        <p:spPr>
          <a:xfrm>
            <a:off x="720000" y="1135925"/>
            <a:ext cx="5357938" cy="3052313"/>
          </a:xfrm>
          <a:prstGeom prst="rect">
            <a:avLst/>
          </a:prstGeom>
          <a:noFill/>
          <a:ln cap="flat" cmpd="sng" w="9525">
            <a:solidFill>
              <a:srgbClr val="D9D9D9"/>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1"/>
          <p:cNvSpPr txBox="1"/>
          <p:nvPr>
            <p:ph idx="4294967295" type="title"/>
          </p:nvPr>
        </p:nvSpPr>
        <p:spPr>
          <a:xfrm>
            <a:off x="720000" y="206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BENEFITS</a:t>
            </a:r>
            <a:endParaRPr>
              <a:solidFill>
                <a:schemeClr val="lt2"/>
              </a:solidFill>
            </a:endParaRPr>
          </a:p>
        </p:txBody>
      </p:sp>
      <p:cxnSp>
        <p:nvCxnSpPr>
          <p:cNvPr id="221" name="Google Shape;221;p21"/>
          <p:cNvCxnSpPr>
            <a:stCxn id="222" idx="3"/>
            <a:endCxn id="223" idx="1"/>
          </p:cNvCxnSpPr>
          <p:nvPr/>
        </p:nvCxnSpPr>
        <p:spPr>
          <a:xfrm>
            <a:off x="2040082" y="1189260"/>
            <a:ext cx="1290900" cy="0"/>
          </a:xfrm>
          <a:prstGeom prst="straightConnector1">
            <a:avLst/>
          </a:prstGeom>
          <a:noFill/>
          <a:ln cap="flat" cmpd="sng" w="9525">
            <a:solidFill>
              <a:schemeClr val="dk1"/>
            </a:solidFill>
            <a:prstDash val="solid"/>
            <a:round/>
            <a:headEnd len="med" w="med" type="none"/>
            <a:tailEnd len="med" w="med" type="none"/>
          </a:ln>
        </p:spPr>
      </p:cxnSp>
      <p:cxnSp>
        <p:nvCxnSpPr>
          <p:cNvPr id="224" name="Google Shape;224;p21"/>
          <p:cNvCxnSpPr>
            <a:stCxn id="223" idx="3"/>
            <a:endCxn id="225" idx="1"/>
          </p:cNvCxnSpPr>
          <p:nvPr/>
        </p:nvCxnSpPr>
        <p:spPr>
          <a:xfrm>
            <a:off x="4005347" y="1189260"/>
            <a:ext cx="1236900" cy="0"/>
          </a:xfrm>
          <a:prstGeom prst="straightConnector1">
            <a:avLst/>
          </a:prstGeom>
          <a:noFill/>
          <a:ln cap="flat" cmpd="sng" w="9525">
            <a:solidFill>
              <a:schemeClr val="dk1"/>
            </a:solidFill>
            <a:prstDash val="solid"/>
            <a:round/>
            <a:headEnd len="med" w="med" type="none"/>
            <a:tailEnd len="med" w="med" type="none"/>
          </a:ln>
        </p:spPr>
      </p:cxnSp>
      <p:cxnSp>
        <p:nvCxnSpPr>
          <p:cNvPr id="226" name="Google Shape;226;p21"/>
          <p:cNvCxnSpPr>
            <a:stCxn id="225" idx="3"/>
            <a:endCxn id="227" idx="1"/>
          </p:cNvCxnSpPr>
          <p:nvPr/>
        </p:nvCxnSpPr>
        <p:spPr>
          <a:xfrm>
            <a:off x="5916487" y="1189260"/>
            <a:ext cx="1237200" cy="0"/>
          </a:xfrm>
          <a:prstGeom prst="straightConnector1">
            <a:avLst/>
          </a:prstGeom>
          <a:noFill/>
          <a:ln cap="flat" cmpd="sng" w="9525">
            <a:solidFill>
              <a:schemeClr val="dk1"/>
            </a:solidFill>
            <a:prstDash val="solid"/>
            <a:round/>
            <a:headEnd len="med" w="med" type="none"/>
            <a:tailEnd len="med" w="med" type="none"/>
          </a:ln>
        </p:spPr>
      </p:cxnSp>
      <p:grpSp>
        <p:nvGrpSpPr>
          <p:cNvPr id="228" name="Google Shape;228;p21"/>
          <p:cNvGrpSpPr/>
          <p:nvPr/>
        </p:nvGrpSpPr>
        <p:grpSpPr>
          <a:xfrm>
            <a:off x="2760262" y="918523"/>
            <a:ext cx="1815790" cy="1680922"/>
            <a:chOff x="2628599" y="1677875"/>
            <a:chExt cx="1978200" cy="2280763"/>
          </a:xfrm>
        </p:grpSpPr>
        <p:sp>
          <p:nvSpPr>
            <p:cNvPr id="229" name="Google Shape;229;p21"/>
            <p:cNvSpPr txBox="1"/>
            <p:nvPr/>
          </p:nvSpPr>
          <p:spPr>
            <a:xfrm>
              <a:off x="2628599" y="3293238"/>
              <a:ext cx="1978200" cy="665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900">
                  <a:solidFill>
                    <a:schemeClr val="dk1"/>
                  </a:solidFill>
                  <a:highlight>
                    <a:schemeClr val="lt1"/>
                  </a:highlight>
                  <a:latin typeface="Barlow"/>
                  <a:ea typeface="Barlow"/>
                  <a:cs typeface="Barlow"/>
                  <a:sym typeface="Barlow"/>
                </a:rPr>
                <a:t>WSL has a </a:t>
              </a:r>
              <a:r>
                <a:rPr lang="en" sz="900">
                  <a:solidFill>
                    <a:schemeClr val="dk1"/>
                  </a:solidFill>
                  <a:highlight>
                    <a:schemeClr val="lt1"/>
                  </a:highlight>
                  <a:latin typeface="Barlow"/>
                  <a:ea typeface="Barlow"/>
                  <a:cs typeface="Barlow"/>
                  <a:sym typeface="Barlow"/>
                </a:rPr>
                <a:t>repository</a:t>
              </a:r>
              <a:r>
                <a:rPr lang="en" sz="900">
                  <a:solidFill>
                    <a:schemeClr val="dk1"/>
                  </a:solidFill>
                  <a:highlight>
                    <a:schemeClr val="lt1"/>
                  </a:highlight>
                  <a:latin typeface="Barlow"/>
                  <a:ea typeface="Barlow"/>
                  <a:cs typeface="Barlow"/>
                  <a:sym typeface="Barlow"/>
                </a:rPr>
                <a:t> of all of the digitized issues </a:t>
              </a:r>
              <a:r>
                <a:rPr lang="en" sz="900">
                  <a:solidFill>
                    <a:schemeClr val="dk1"/>
                  </a:solidFill>
                  <a:highlight>
                    <a:schemeClr val="lt1"/>
                  </a:highlight>
                  <a:latin typeface="Barlow"/>
                  <a:ea typeface="Barlow"/>
                  <a:cs typeface="Barlow"/>
                  <a:sym typeface="Barlow"/>
                </a:rPr>
                <a:t>that</a:t>
              </a:r>
              <a:r>
                <a:rPr lang="en" sz="900">
                  <a:solidFill>
                    <a:schemeClr val="dk1"/>
                  </a:solidFill>
                  <a:highlight>
                    <a:schemeClr val="lt1"/>
                  </a:highlight>
                  <a:latin typeface="Barlow"/>
                  <a:ea typeface="Barlow"/>
                  <a:cs typeface="Barlow"/>
                  <a:sym typeface="Barlow"/>
                </a:rPr>
                <a:t> they have on their website, but in an unclean format, which makes it difficult to navigate through, or identify where there are any missing issues. Through visualization on the dashboard, users can identify gaps or missing information within the digitized issues. This helps users recognize areas where information is incomplete and prompts further investigation.</a:t>
              </a:r>
              <a:endParaRPr sz="900">
                <a:solidFill>
                  <a:schemeClr val="dk1"/>
                </a:solidFill>
                <a:highlight>
                  <a:schemeClr val="lt1"/>
                </a:highlight>
                <a:latin typeface="Barlow"/>
                <a:ea typeface="Barlow"/>
                <a:cs typeface="Barlow"/>
                <a:sym typeface="Barlow"/>
              </a:endParaRPr>
            </a:p>
          </p:txBody>
        </p:sp>
        <p:sp>
          <p:nvSpPr>
            <p:cNvPr id="230" name="Google Shape;230;p21"/>
            <p:cNvSpPr txBox="1"/>
            <p:nvPr/>
          </p:nvSpPr>
          <p:spPr>
            <a:xfrm>
              <a:off x="2628599" y="2765550"/>
              <a:ext cx="1978200" cy="52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DM Serif Text"/>
                  <a:ea typeface="DM Serif Text"/>
                  <a:cs typeface="DM Serif Text"/>
                  <a:sym typeface="DM Serif Text"/>
                </a:rPr>
                <a:t>Bridging Gaps in Data</a:t>
              </a:r>
              <a:endParaRPr b="1" sz="1200">
                <a:solidFill>
                  <a:schemeClr val="dk1"/>
                </a:solidFill>
                <a:latin typeface="DM Serif Text"/>
                <a:ea typeface="DM Serif Text"/>
                <a:cs typeface="DM Serif Text"/>
                <a:sym typeface="DM Serif Text"/>
              </a:endParaRPr>
            </a:p>
          </p:txBody>
        </p:sp>
        <p:cxnSp>
          <p:nvCxnSpPr>
            <p:cNvPr id="231" name="Google Shape;231;p21"/>
            <p:cNvCxnSpPr/>
            <p:nvPr/>
          </p:nvCxnSpPr>
          <p:spPr>
            <a:xfrm>
              <a:off x="2695499" y="3293250"/>
              <a:ext cx="1844400" cy="0"/>
            </a:xfrm>
            <a:prstGeom prst="straightConnector1">
              <a:avLst/>
            </a:prstGeom>
            <a:noFill/>
            <a:ln cap="flat" cmpd="sng" w="9525">
              <a:solidFill>
                <a:schemeClr val="dk1"/>
              </a:solidFill>
              <a:prstDash val="solid"/>
              <a:round/>
              <a:headEnd len="med" w="med" type="none"/>
              <a:tailEnd len="med" w="med" type="none"/>
            </a:ln>
          </p:spPr>
        </p:cxnSp>
        <p:sp>
          <p:nvSpPr>
            <p:cNvPr id="223" name="Google Shape;223;p21"/>
            <p:cNvSpPr/>
            <p:nvPr/>
          </p:nvSpPr>
          <p:spPr>
            <a:xfrm>
              <a:off x="3250349" y="1677875"/>
              <a:ext cx="734700" cy="7347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1"/>
            <p:cNvGrpSpPr/>
            <p:nvPr/>
          </p:nvGrpSpPr>
          <p:grpSpPr>
            <a:xfrm>
              <a:off x="3390531" y="1908631"/>
              <a:ext cx="454336" cy="273188"/>
              <a:chOff x="1285233" y="1269464"/>
              <a:chExt cx="454336" cy="273188"/>
            </a:xfrm>
          </p:grpSpPr>
          <p:sp>
            <p:nvSpPr>
              <p:cNvPr id="233" name="Google Shape;233;p21"/>
              <p:cNvSpPr/>
              <p:nvPr/>
            </p:nvSpPr>
            <p:spPr>
              <a:xfrm>
                <a:off x="1332152" y="1269464"/>
                <a:ext cx="146225" cy="43721"/>
              </a:xfrm>
              <a:custGeom>
                <a:rect b="b" l="l" r="r" t="t"/>
                <a:pathLst>
                  <a:path extrusionOk="0" h="656" w="2194">
                    <a:moveTo>
                      <a:pt x="0" y="1"/>
                    </a:moveTo>
                    <a:lnTo>
                      <a:pt x="0" y="656"/>
                    </a:lnTo>
                    <a:lnTo>
                      <a:pt x="2193" y="656"/>
                    </a:lnTo>
                    <a:lnTo>
                      <a:pt x="2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1"/>
              <p:cNvSpPr/>
              <p:nvPr/>
            </p:nvSpPr>
            <p:spPr>
              <a:xfrm>
                <a:off x="1289165" y="1339576"/>
                <a:ext cx="231533" cy="39055"/>
              </a:xfrm>
              <a:custGeom>
                <a:rect b="b" l="l" r="r" t="t"/>
                <a:pathLst>
                  <a:path extrusionOk="0" h="586" w="3474">
                    <a:moveTo>
                      <a:pt x="239" y="1"/>
                    </a:moveTo>
                    <a:lnTo>
                      <a:pt x="1" y="586"/>
                    </a:lnTo>
                    <a:lnTo>
                      <a:pt x="3473" y="586"/>
                    </a:lnTo>
                    <a:lnTo>
                      <a:pt x="3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1"/>
              <p:cNvSpPr/>
              <p:nvPr/>
            </p:nvSpPr>
            <p:spPr>
              <a:xfrm>
                <a:off x="1285233" y="1282727"/>
                <a:ext cx="454336" cy="259925"/>
              </a:xfrm>
              <a:custGeom>
                <a:rect b="b" l="l" r="r" t="t"/>
                <a:pathLst>
                  <a:path extrusionOk="0" h="3900" w="6817">
                    <a:moveTo>
                      <a:pt x="6668" y="0"/>
                    </a:moveTo>
                    <a:lnTo>
                      <a:pt x="6479" y="40"/>
                    </a:lnTo>
                    <a:cubicBezTo>
                      <a:pt x="6439" y="50"/>
                      <a:pt x="5398" y="258"/>
                      <a:pt x="4871" y="1052"/>
                    </a:cubicBezTo>
                    <a:cubicBezTo>
                      <a:pt x="4415" y="1736"/>
                      <a:pt x="4505" y="2600"/>
                      <a:pt x="4544" y="2858"/>
                    </a:cubicBezTo>
                    <a:lnTo>
                      <a:pt x="4108" y="3502"/>
                    </a:lnTo>
                    <a:lnTo>
                      <a:pt x="3601" y="3502"/>
                    </a:lnTo>
                    <a:lnTo>
                      <a:pt x="3601" y="1836"/>
                    </a:lnTo>
                    <a:lnTo>
                      <a:pt x="0" y="1836"/>
                    </a:lnTo>
                    <a:lnTo>
                      <a:pt x="0" y="3899"/>
                    </a:lnTo>
                    <a:lnTo>
                      <a:pt x="6757" y="3899"/>
                    </a:lnTo>
                    <a:lnTo>
                      <a:pt x="6757" y="3502"/>
                    </a:lnTo>
                    <a:lnTo>
                      <a:pt x="4584" y="3502"/>
                    </a:lnTo>
                    <a:lnTo>
                      <a:pt x="4882" y="3066"/>
                    </a:lnTo>
                    <a:cubicBezTo>
                      <a:pt x="5160" y="2987"/>
                      <a:pt x="5953" y="2739"/>
                      <a:pt x="6399" y="2074"/>
                    </a:cubicBezTo>
                    <a:cubicBezTo>
                      <a:pt x="6430" y="2025"/>
                      <a:pt x="6449" y="1985"/>
                      <a:pt x="6479" y="1935"/>
                    </a:cubicBezTo>
                    <a:lnTo>
                      <a:pt x="6529" y="1846"/>
                    </a:lnTo>
                    <a:lnTo>
                      <a:pt x="6390" y="1538"/>
                    </a:lnTo>
                    <a:lnTo>
                      <a:pt x="6688" y="1379"/>
                    </a:lnTo>
                    <a:lnTo>
                      <a:pt x="6707" y="1280"/>
                    </a:lnTo>
                    <a:cubicBezTo>
                      <a:pt x="6816" y="715"/>
                      <a:pt x="6717" y="208"/>
                      <a:pt x="6707" y="189"/>
                    </a:cubicBezTo>
                    <a:lnTo>
                      <a:pt x="66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6" name="Google Shape;236;p21"/>
          <p:cNvGrpSpPr/>
          <p:nvPr/>
        </p:nvGrpSpPr>
        <p:grpSpPr>
          <a:xfrm>
            <a:off x="4671402" y="918523"/>
            <a:ext cx="1815790" cy="1680922"/>
            <a:chOff x="4537201" y="1677875"/>
            <a:chExt cx="1978200" cy="2280763"/>
          </a:xfrm>
        </p:grpSpPr>
        <p:sp>
          <p:nvSpPr>
            <p:cNvPr id="237" name="Google Shape;237;p21"/>
            <p:cNvSpPr txBox="1"/>
            <p:nvPr/>
          </p:nvSpPr>
          <p:spPr>
            <a:xfrm>
              <a:off x="4537201" y="2765538"/>
              <a:ext cx="1978200" cy="52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DM Serif Text"/>
                  <a:ea typeface="DM Serif Text"/>
                  <a:cs typeface="DM Serif Text"/>
                  <a:sym typeface="DM Serif Text"/>
                </a:rPr>
                <a:t>Widen the Reach</a:t>
              </a:r>
              <a:endParaRPr b="1" sz="1200">
                <a:solidFill>
                  <a:schemeClr val="dk1"/>
                </a:solidFill>
                <a:latin typeface="DM Serif Text"/>
                <a:ea typeface="DM Serif Text"/>
                <a:cs typeface="DM Serif Text"/>
                <a:sym typeface="DM Serif Text"/>
              </a:endParaRPr>
            </a:p>
          </p:txBody>
        </p:sp>
        <p:sp>
          <p:nvSpPr>
            <p:cNvPr id="238" name="Google Shape;238;p21"/>
            <p:cNvSpPr txBox="1"/>
            <p:nvPr/>
          </p:nvSpPr>
          <p:spPr>
            <a:xfrm>
              <a:off x="4537201" y="3293238"/>
              <a:ext cx="1978200" cy="665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900">
                  <a:solidFill>
                    <a:schemeClr val="dk1"/>
                  </a:solidFill>
                  <a:highlight>
                    <a:schemeClr val="lt1"/>
                  </a:highlight>
                  <a:latin typeface="Barlow"/>
                  <a:ea typeface="Barlow"/>
                  <a:cs typeface="Barlow"/>
                  <a:sym typeface="Barlow"/>
                </a:rPr>
                <a:t>The project enables WSL to identify all the data they have available, specifically digitized issues that can be accessed on their website. This means that the project helps in recognizing and organizing the existing digital content. The dashboard created as part of the project emphasizes ease-of-use. Its intuitive design and functionality make it an effective tool for displaying all the information in a centralized manner, achieving the goal of providing a user-friendly experience for data exploration.</a:t>
              </a:r>
              <a:endParaRPr sz="900">
                <a:solidFill>
                  <a:schemeClr val="dk1"/>
                </a:solidFill>
                <a:highlight>
                  <a:schemeClr val="lt1"/>
                </a:highlight>
                <a:latin typeface="Barlow"/>
                <a:ea typeface="Barlow"/>
                <a:cs typeface="Barlow"/>
                <a:sym typeface="Barlow"/>
              </a:endParaRPr>
            </a:p>
          </p:txBody>
        </p:sp>
        <p:cxnSp>
          <p:nvCxnSpPr>
            <p:cNvPr id="239" name="Google Shape;239;p21"/>
            <p:cNvCxnSpPr/>
            <p:nvPr/>
          </p:nvCxnSpPr>
          <p:spPr>
            <a:xfrm>
              <a:off x="4604101" y="3293250"/>
              <a:ext cx="1844400" cy="0"/>
            </a:xfrm>
            <a:prstGeom prst="straightConnector1">
              <a:avLst/>
            </a:prstGeom>
            <a:noFill/>
            <a:ln cap="flat" cmpd="sng" w="9525">
              <a:solidFill>
                <a:schemeClr val="dk1"/>
              </a:solidFill>
              <a:prstDash val="solid"/>
              <a:round/>
              <a:headEnd len="med" w="med" type="none"/>
              <a:tailEnd len="med" w="med" type="none"/>
            </a:ln>
          </p:spPr>
        </p:cxnSp>
        <p:sp>
          <p:nvSpPr>
            <p:cNvPr id="225" name="Google Shape;225;p21"/>
            <p:cNvSpPr/>
            <p:nvPr/>
          </p:nvSpPr>
          <p:spPr>
            <a:xfrm>
              <a:off x="5158951" y="1677875"/>
              <a:ext cx="734700" cy="7347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 name="Google Shape;240;p21"/>
            <p:cNvGrpSpPr/>
            <p:nvPr/>
          </p:nvGrpSpPr>
          <p:grpSpPr>
            <a:xfrm>
              <a:off x="5300433" y="1893104"/>
              <a:ext cx="451737" cy="304241"/>
              <a:chOff x="1284500" y="2677967"/>
              <a:chExt cx="451737" cy="304241"/>
            </a:xfrm>
          </p:grpSpPr>
          <p:sp>
            <p:nvSpPr>
              <p:cNvPr id="241" name="Google Shape;241;p21"/>
              <p:cNvSpPr/>
              <p:nvPr/>
            </p:nvSpPr>
            <p:spPr>
              <a:xfrm>
                <a:off x="1284500" y="2752078"/>
                <a:ext cx="45720" cy="158088"/>
              </a:xfrm>
              <a:custGeom>
                <a:rect b="b" l="l" r="r" t="t"/>
                <a:pathLst>
                  <a:path extrusionOk="0" h="2372" w="686">
                    <a:moveTo>
                      <a:pt x="1" y="0"/>
                    </a:moveTo>
                    <a:lnTo>
                      <a:pt x="1" y="2371"/>
                    </a:lnTo>
                    <a:lnTo>
                      <a:pt x="686" y="2371"/>
                    </a:lnTo>
                    <a:lnTo>
                      <a:pt x="6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a:off x="1356611" y="2752078"/>
                <a:ext cx="307578" cy="158088"/>
              </a:xfrm>
              <a:custGeom>
                <a:rect b="b" l="l" r="r" t="t"/>
                <a:pathLst>
                  <a:path extrusionOk="0" h="2372" w="4615">
                    <a:moveTo>
                      <a:pt x="1776" y="1409"/>
                    </a:moveTo>
                    <a:lnTo>
                      <a:pt x="1776" y="1806"/>
                    </a:lnTo>
                    <a:lnTo>
                      <a:pt x="1260" y="1806"/>
                    </a:lnTo>
                    <a:lnTo>
                      <a:pt x="1260" y="1409"/>
                    </a:lnTo>
                    <a:close/>
                    <a:moveTo>
                      <a:pt x="1" y="0"/>
                    </a:moveTo>
                    <a:lnTo>
                      <a:pt x="1" y="1409"/>
                    </a:lnTo>
                    <a:lnTo>
                      <a:pt x="933" y="1409"/>
                    </a:lnTo>
                    <a:lnTo>
                      <a:pt x="933" y="1806"/>
                    </a:lnTo>
                    <a:lnTo>
                      <a:pt x="1" y="1806"/>
                    </a:lnTo>
                    <a:lnTo>
                      <a:pt x="1" y="2371"/>
                    </a:lnTo>
                    <a:lnTo>
                      <a:pt x="4614" y="2371"/>
                    </a:lnTo>
                    <a:lnTo>
                      <a:pt x="4614" y="0"/>
                    </a:lnTo>
                    <a:lnTo>
                      <a:pt x="3136" y="0"/>
                    </a:lnTo>
                    <a:lnTo>
                      <a:pt x="3136" y="159"/>
                    </a:lnTo>
                    <a:cubicBezTo>
                      <a:pt x="3136" y="615"/>
                      <a:pt x="2769" y="992"/>
                      <a:pt x="2303" y="992"/>
                    </a:cubicBezTo>
                    <a:cubicBezTo>
                      <a:pt x="1846" y="992"/>
                      <a:pt x="1479" y="615"/>
                      <a:pt x="1479" y="159"/>
                    </a:cubicBezTo>
                    <a:lnTo>
                      <a:pt x="1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1"/>
              <p:cNvSpPr/>
              <p:nvPr/>
            </p:nvSpPr>
            <p:spPr>
              <a:xfrm>
                <a:off x="1481573" y="2677967"/>
                <a:ext cx="57650" cy="113834"/>
              </a:xfrm>
              <a:custGeom>
                <a:rect b="b" l="l" r="r" t="t"/>
                <a:pathLst>
                  <a:path extrusionOk="0" h="1708" w="865">
                    <a:moveTo>
                      <a:pt x="1" y="1"/>
                    </a:moveTo>
                    <a:lnTo>
                      <a:pt x="1" y="1271"/>
                    </a:lnTo>
                    <a:cubicBezTo>
                      <a:pt x="1" y="1509"/>
                      <a:pt x="190" y="1707"/>
                      <a:pt x="428" y="1707"/>
                    </a:cubicBezTo>
                    <a:cubicBezTo>
                      <a:pt x="675" y="1707"/>
                      <a:pt x="864" y="1509"/>
                      <a:pt x="864" y="1271"/>
                    </a:cubicBezTo>
                    <a:lnTo>
                      <a:pt x="8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1"/>
              <p:cNvSpPr/>
              <p:nvPr/>
            </p:nvSpPr>
            <p:spPr>
              <a:xfrm>
                <a:off x="1284500" y="2936488"/>
                <a:ext cx="451737" cy="45720"/>
              </a:xfrm>
              <a:custGeom>
                <a:rect b="b" l="l" r="r" t="t"/>
                <a:pathLst>
                  <a:path extrusionOk="0" h="686" w="6778">
                    <a:moveTo>
                      <a:pt x="1" y="1"/>
                    </a:moveTo>
                    <a:lnTo>
                      <a:pt x="1" y="686"/>
                    </a:lnTo>
                    <a:lnTo>
                      <a:pt x="6778" y="686"/>
                    </a:lnTo>
                    <a:lnTo>
                      <a:pt x="6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1"/>
              <p:cNvSpPr/>
              <p:nvPr/>
            </p:nvSpPr>
            <p:spPr>
              <a:xfrm>
                <a:off x="1690510" y="2752078"/>
                <a:ext cx="45720" cy="158088"/>
              </a:xfrm>
              <a:custGeom>
                <a:rect b="b" l="l" r="r" t="t"/>
                <a:pathLst>
                  <a:path extrusionOk="0" h="2372" w="686">
                    <a:moveTo>
                      <a:pt x="1" y="0"/>
                    </a:moveTo>
                    <a:lnTo>
                      <a:pt x="1" y="2371"/>
                    </a:lnTo>
                    <a:lnTo>
                      <a:pt x="686" y="2371"/>
                    </a:lnTo>
                    <a:lnTo>
                      <a:pt x="6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1565614" y="2677967"/>
                <a:ext cx="170618" cy="47720"/>
              </a:xfrm>
              <a:custGeom>
                <a:rect b="b" l="l" r="r" t="t"/>
                <a:pathLst>
                  <a:path extrusionOk="0" h="716" w="2560">
                    <a:moveTo>
                      <a:pt x="0" y="1"/>
                    </a:moveTo>
                    <a:lnTo>
                      <a:pt x="0" y="715"/>
                    </a:lnTo>
                    <a:lnTo>
                      <a:pt x="2560" y="715"/>
                    </a:lnTo>
                    <a:lnTo>
                      <a:pt x="25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a:off x="1284500" y="2677967"/>
                <a:ext cx="170684" cy="47720"/>
              </a:xfrm>
              <a:custGeom>
                <a:rect b="b" l="l" r="r" t="t"/>
                <a:pathLst>
                  <a:path extrusionOk="0" h="716" w="2561">
                    <a:moveTo>
                      <a:pt x="1" y="1"/>
                    </a:moveTo>
                    <a:lnTo>
                      <a:pt x="1" y="715"/>
                    </a:lnTo>
                    <a:lnTo>
                      <a:pt x="2561" y="715"/>
                    </a:lnTo>
                    <a:lnTo>
                      <a:pt x="25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8" name="Google Shape;248;p21"/>
          <p:cNvGrpSpPr/>
          <p:nvPr/>
        </p:nvGrpSpPr>
        <p:grpSpPr>
          <a:xfrm>
            <a:off x="6582993" y="918523"/>
            <a:ext cx="1815790" cy="1680922"/>
            <a:chOff x="6445803" y="1677875"/>
            <a:chExt cx="1978200" cy="2280763"/>
          </a:xfrm>
        </p:grpSpPr>
        <p:sp>
          <p:nvSpPr>
            <p:cNvPr id="249" name="Google Shape;249;p21"/>
            <p:cNvSpPr txBox="1"/>
            <p:nvPr/>
          </p:nvSpPr>
          <p:spPr>
            <a:xfrm>
              <a:off x="6445803" y="2765550"/>
              <a:ext cx="1978200" cy="52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DM Serif Text"/>
                  <a:ea typeface="DM Serif Text"/>
                  <a:cs typeface="DM Serif Text"/>
                  <a:sym typeface="DM Serif Text"/>
                </a:rPr>
                <a:t>Interactive Insights</a:t>
              </a:r>
              <a:endParaRPr b="1" sz="1200">
                <a:solidFill>
                  <a:schemeClr val="dk1"/>
                </a:solidFill>
                <a:latin typeface="DM Serif Text"/>
                <a:ea typeface="DM Serif Text"/>
                <a:cs typeface="DM Serif Text"/>
                <a:sym typeface="DM Serif Text"/>
              </a:endParaRPr>
            </a:p>
          </p:txBody>
        </p:sp>
        <p:sp>
          <p:nvSpPr>
            <p:cNvPr id="250" name="Google Shape;250;p21"/>
            <p:cNvSpPr txBox="1"/>
            <p:nvPr/>
          </p:nvSpPr>
          <p:spPr>
            <a:xfrm>
              <a:off x="6445803" y="3293238"/>
              <a:ext cx="1978200" cy="665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900">
                  <a:solidFill>
                    <a:schemeClr val="dk1"/>
                  </a:solidFill>
                  <a:highlight>
                    <a:schemeClr val="lt1"/>
                  </a:highlight>
                  <a:latin typeface="Barlow"/>
                  <a:ea typeface="Barlow"/>
                  <a:cs typeface="Barlow"/>
                  <a:sym typeface="Barlow"/>
                </a:rPr>
                <a:t>The project leverages Tableau Public, a data visualization tool, to make the information easily accessible to users worldwide. By utilizing Tableau Public, the project team has succeeded in cleaning, filtering, and presenting the current information in a user-friendly manner. The dashboard allows users to filter and customize the data according to their preferences. This high level of interactivity empowers users to explore the data and extract insights based on their specific needs.</a:t>
              </a:r>
              <a:endParaRPr sz="900">
                <a:solidFill>
                  <a:schemeClr val="dk1"/>
                </a:solidFill>
                <a:highlight>
                  <a:schemeClr val="lt1"/>
                </a:highlight>
                <a:latin typeface="Barlow"/>
                <a:ea typeface="Barlow"/>
                <a:cs typeface="Barlow"/>
                <a:sym typeface="Barlow"/>
              </a:endParaRPr>
            </a:p>
          </p:txBody>
        </p:sp>
        <p:cxnSp>
          <p:nvCxnSpPr>
            <p:cNvPr id="251" name="Google Shape;251;p21"/>
            <p:cNvCxnSpPr/>
            <p:nvPr/>
          </p:nvCxnSpPr>
          <p:spPr>
            <a:xfrm>
              <a:off x="6512703" y="3293250"/>
              <a:ext cx="1844400" cy="0"/>
            </a:xfrm>
            <a:prstGeom prst="straightConnector1">
              <a:avLst/>
            </a:prstGeom>
            <a:noFill/>
            <a:ln cap="flat" cmpd="sng" w="9525">
              <a:solidFill>
                <a:schemeClr val="dk1"/>
              </a:solidFill>
              <a:prstDash val="solid"/>
              <a:round/>
              <a:headEnd len="med" w="med" type="none"/>
              <a:tailEnd len="med" w="med" type="none"/>
            </a:ln>
          </p:spPr>
        </p:cxnSp>
        <p:sp>
          <p:nvSpPr>
            <p:cNvPr id="227" name="Google Shape;227;p21"/>
            <p:cNvSpPr/>
            <p:nvPr/>
          </p:nvSpPr>
          <p:spPr>
            <a:xfrm>
              <a:off x="7067553" y="1677875"/>
              <a:ext cx="734700" cy="7347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1"/>
            <p:cNvGrpSpPr/>
            <p:nvPr/>
          </p:nvGrpSpPr>
          <p:grpSpPr>
            <a:xfrm>
              <a:off x="7254688" y="1819360"/>
              <a:ext cx="360429" cy="451730"/>
              <a:chOff x="1330153" y="3316106"/>
              <a:chExt cx="360429" cy="451730"/>
            </a:xfrm>
          </p:grpSpPr>
          <p:sp>
            <p:nvSpPr>
              <p:cNvPr id="253" name="Google Shape;253;p21"/>
              <p:cNvSpPr/>
              <p:nvPr/>
            </p:nvSpPr>
            <p:spPr>
              <a:xfrm>
                <a:off x="1530492" y="3434469"/>
                <a:ext cx="84709" cy="44321"/>
              </a:xfrm>
              <a:custGeom>
                <a:rect b="b" l="l" r="r" t="t"/>
                <a:pathLst>
                  <a:path extrusionOk="0" h="665" w="1271">
                    <a:moveTo>
                      <a:pt x="1" y="1"/>
                    </a:moveTo>
                    <a:lnTo>
                      <a:pt x="1" y="665"/>
                    </a:lnTo>
                    <a:lnTo>
                      <a:pt x="1271" y="665"/>
                    </a:lnTo>
                    <a:lnTo>
                      <a:pt x="12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1"/>
              <p:cNvSpPr/>
              <p:nvPr/>
            </p:nvSpPr>
            <p:spPr>
              <a:xfrm>
                <a:off x="1457114" y="3347829"/>
                <a:ext cx="233466" cy="337303"/>
              </a:xfrm>
              <a:custGeom>
                <a:rect b="b" l="l" r="r" t="t"/>
                <a:pathLst>
                  <a:path extrusionOk="0" h="5061" w="3503">
                    <a:moveTo>
                      <a:pt x="2769" y="904"/>
                    </a:moveTo>
                    <a:lnTo>
                      <a:pt x="2769" y="2362"/>
                    </a:lnTo>
                    <a:lnTo>
                      <a:pt x="705" y="2362"/>
                    </a:lnTo>
                    <a:lnTo>
                      <a:pt x="705" y="904"/>
                    </a:lnTo>
                    <a:close/>
                    <a:moveTo>
                      <a:pt x="1955" y="3930"/>
                    </a:moveTo>
                    <a:lnTo>
                      <a:pt x="1955" y="4326"/>
                    </a:lnTo>
                    <a:lnTo>
                      <a:pt x="775" y="4326"/>
                    </a:lnTo>
                    <a:lnTo>
                      <a:pt x="775" y="3930"/>
                    </a:lnTo>
                    <a:close/>
                    <a:moveTo>
                      <a:pt x="2700" y="3930"/>
                    </a:moveTo>
                    <a:lnTo>
                      <a:pt x="2700" y="4326"/>
                    </a:lnTo>
                    <a:lnTo>
                      <a:pt x="2213" y="4326"/>
                    </a:lnTo>
                    <a:lnTo>
                      <a:pt x="2213" y="3930"/>
                    </a:lnTo>
                    <a:close/>
                    <a:moveTo>
                      <a:pt x="1" y="0"/>
                    </a:moveTo>
                    <a:lnTo>
                      <a:pt x="1" y="5061"/>
                    </a:lnTo>
                    <a:lnTo>
                      <a:pt x="3503" y="5061"/>
                    </a:lnTo>
                    <a:lnTo>
                      <a:pt x="3503" y="3860"/>
                    </a:lnTo>
                    <a:lnTo>
                      <a:pt x="3146" y="3394"/>
                    </a:lnTo>
                    <a:lnTo>
                      <a:pt x="3503" y="2987"/>
                    </a:lnTo>
                    <a:lnTo>
                      <a:pt x="35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1"/>
              <p:cNvSpPr/>
              <p:nvPr/>
            </p:nvSpPr>
            <p:spPr>
              <a:xfrm>
                <a:off x="1330153" y="3316106"/>
                <a:ext cx="100571" cy="403417"/>
              </a:xfrm>
              <a:custGeom>
                <a:rect b="b" l="l" r="r" t="t"/>
                <a:pathLst>
                  <a:path extrusionOk="0" h="6053" w="1509">
                    <a:moveTo>
                      <a:pt x="983" y="0"/>
                    </a:moveTo>
                    <a:cubicBezTo>
                      <a:pt x="447" y="0"/>
                      <a:pt x="1" y="447"/>
                      <a:pt x="1" y="992"/>
                    </a:cubicBezTo>
                    <a:lnTo>
                      <a:pt x="1" y="6053"/>
                    </a:lnTo>
                    <a:cubicBezTo>
                      <a:pt x="1" y="5507"/>
                      <a:pt x="447" y="5071"/>
                      <a:pt x="983" y="5071"/>
                    </a:cubicBezTo>
                    <a:cubicBezTo>
                      <a:pt x="1172" y="5071"/>
                      <a:pt x="1360" y="5120"/>
                      <a:pt x="1509" y="5219"/>
                    </a:cubicBezTo>
                    <a:lnTo>
                      <a:pt x="1509" y="149"/>
                    </a:lnTo>
                    <a:cubicBezTo>
                      <a:pt x="1360" y="60"/>
                      <a:pt x="1172" y="0"/>
                      <a:pt x="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1"/>
              <p:cNvSpPr/>
              <p:nvPr/>
            </p:nvSpPr>
            <p:spPr>
              <a:xfrm>
                <a:off x="1356611" y="3680461"/>
                <a:ext cx="333971" cy="87375"/>
              </a:xfrm>
              <a:custGeom>
                <a:rect b="b" l="l" r="r" t="t"/>
                <a:pathLst>
                  <a:path extrusionOk="0" h="1311" w="5011">
                    <a:moveTo>
                      <a:pt x="586" y="1"/>
                    </a:moveTo>
                    <a:cubicBezTo>
                      <a:pt x="268" y="1"/>
                      <a:pt x="1" y="259"/>
                      <a:pt x="1" y="586"/>
                    </a:cubicBezTo>
                    <a:lnTo>
                      <a:pt x="1" y="1310"/>
                    </a:lnTo>
                    <a:lnTo>
                      <a:pt x="5011" y="1310"/>
                    </a:lnTo>
                    <a:lnTo>
                      <a:pt x="5011" y="466"/>
                    </a:lnTo>
                    <a:lnTo>
                      <a:pt x="1181" y="466"/>
                    </a:lnTo>
                    <a:lnTo>
                      <a:pt x="1132" y="347"/>
                    </a:lnTo>
                    <a:cubicBezTo>
                      <a:pt x="1033" y="139"/>
                      <a:pt x="824" y="1"/>
                      <a:pt x="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7" name="Google Shape;257;p21"/>
          <p:cNvGrpSpPr/>
          <p:nvPr/>
        </p:nvGrpSpPr>
        <p:grpSpPr>
          <a:xfrm>
            <a:off x="719985" y="918523"/>
            <a:ext cx="1925184" cy="1680922"/>
            <a:chOff x="719997" y="1677875"/>
            <a:chExt cx="1978200" cy="2280763"/>
          </a:xfrm>
        </p:grpSpPr>
        <p:sp>
          <p:nvSpPr>
            <p:cNvPr id="258" name="Google Shape;258;p21"/>
            <p:cNvSpPr txBox="1"/>
            <p:nvPr/>
          </p:nvSpPr>
          <p:spPr>
            <a:xfrm>
              <a:off x="719997" y="2765538"/>
              <a:ext cx="1978200" cy="52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DM Serif Text"/>
                  <a:ea typeface="DM Serif Text"/>
                  <a:cs typeface="DM Serif Text"/>
                  <a:sym typeface="DM Serif Text"/>
                </a:rPr>
                <a:t>The Ultimate Platform</a:t>
              </a:r>
              <a:endParaRPr b="1" sz="1200">
                <a:solidFill>
                  <a:schemeClr val="dk1"/>
                </a:solidFill>
                <a:latin typeface="DM Serif Text"/>
                <a:ea typeface="DM Serif Text"/>
                <a:cs typeface="DM Serif Text"/>
                <a:sym typeface="DM Serif Text"/>
              </a:endParaRPr>
            </a:p>
          </p:txBody>
        </p:sp>
        <p:sp>
          <p:nvSpPr>
            <p:cNvPr id="259" name="Google Shape;259;p21"/>
            <p:cNvSpPr txBox="1"/>
            <p:nvPr/>
          </p:nvSpPr>
          <p:spPr>
            <a:xfrm>
              <a:off x="719997" y="3293238"/>
              <a:ext cx="1978200" cy="665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900">
                  <a:solidFill>
                    <a:schemeClr val="dk1"/>
                  </a:solidFill>
                  <a:highlight>
                    <a:schemeClr val="lt1"/>
                  </a:highlight>
                  <a:latin typeface="Barlow"/>
                  <a:ea typeface="Barlow"/>
                  <a:cs typeface="Barlow"/>
                  <a:sym typeface="Barlow"/>
                </a:rPr>
                <a:t>The project brings together all the identified data, county representation, and temporal information onto a single dashboard. This means that users can access and view all the relevant information in one place, simplifying the process of data exploration and analysis.</a:t>
              </a:r>
              <a:r>
                <a:rPr lang="en" sz="900">
                  <a:solidFill>
                    <a:srgbClr val="374151"/>
                  </a:solidFill>
                  <a:highlight>
                    <a:schemeClr val="lt1"/>
                  </a:highlight>
                  <a:latin typeface="Barlow"/>
                  <a:ea typeface="Barlow"/>
                  <a:cs typeface="Barlow"/>
                  <a:sym typeface="Barlow"/>
                </a:rPr>
                <a:t>The project also provides insights into each county's representation within the digitized issues. It allows users to visualize and analyze the data over time, offering a temporal perspective on the digitized content.</a:t>
              </a:r>
              <a:endParaRPr sz="900">
                <a:solidFill>
                  <a:schemeClr val="dk1"/>
                </a:solidFill>
                <a:highlight>
                  <a:schemeClr val="lt1"/>
                </a:highlight>
                <a:latin typeface="Barlow"/>
                <a:ea typeface="Barlow"/>
                <a:cs typeface="Barlow"/>
                <a:sym typeface="Barlow"/>
              </a:endParaRPr>
            </a:p>
          </p:txBody>
        </p:sp>
        <p:cxnSp>
          <p:nvCxnSpPr>
            <p:cNvPr id="260" name="Google Shape;260;p21"/>
            <p:cNvCxnSpPr/>
            <p:nvPr/>
          </p:nvCxnSpPr>
          <p:spPr>
            <a:xfrm>
              <a:off x="786897" y="3293250"/>
              <a:ext cx="1844400" cy="0"/>
            </a:xfrm>
            <a:prstGeom prst="straightConnector1">
              <a:avLst/>
            </a:prstGeom>
            <a:noFill/>
            <a:ln cap="flat" cmpd="sng" w="9525">
              <a:solidFill>
                <a:schemeClr val="dk1"/>
              </a:solidFill>
              <a:prstDash val="solid"/>
              <a:round/>
              <a:headEnd len="med" w="med" type="none"/>
              <a:tailEnd len="med" w="med" type="none"/>
            </a:ln>
          </p:spPr>
        </p:cxnSp>
        <p:sp>
          <p:nvSpPr>
            <p:cNvPr id="222" name="Google Shape;222;p21"/>
            <p:cNvSpPr/>
            <p:nvPr/>
          </p:nvSpPr>
          <p:spPr>
            <a:xfrm>
              <a:off x="1341747" y="1677875"/>
              <a:ext cx="734700" cy="7347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 name="Google Shape;261;p21"/>
            <p:cNvGrpSpPr/>
            <p:nvPr/>
          </p:nvGrpSpPr>
          <p:grpSpPr>
            <a:xfrm>
              <a:off x="1483229" y="1819394"/>
              <a:ext cx="451737" cy="451663"/>
              <a:chOff x="1284500" y="1892407"/>
              <a:chExt cx="451737" cy="451663"/>
            </a:xfrm>
          </p:grpSpPr>
          <p:sp>
            <p:nvSpPr>
              <p:cNvPr id="262" name="Google Shape;262;p21"/>
              <p:cNvSpPr/>
              <p:nvPr/>
            </p:nvSpPr>
            <p:spPr>
              <a:xfrm>
                <a:off x="1284500" y="2297084"/>
                <a:ext cx="451737" cy="46986"/>
              </a:xfrm>
              <a:custGeom>
                <a:rect b="b" l="l" r="r" t="t"/>
                <a:pathLst>
                  <a:path extrusionOk="0" h="705" w="6778">
                    <a:moveTo>
                      <a:pt x="1" y="1"/>
                    </a:moveTo>
                    <a:lnTo>
                      <a:pt x="1" y="705"/>
                    </a:lnTo>
                    <a:lnTo>
                      <a:pt x="6778" y="705"/>
                    </a:lnTo>
                    <a:lnTo>
                      <a:pt x="6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1"/>
              <p:cNvSpPr/>
              <p:nvPr/>
            </p:nvSpPr>
            <p:spPr>
              <a:xfrm>
                <a:off x="1414794" y="2041162"/>
                <a:ext cx="51652" cy="228868"/>
              </a:xfrm>
              <a:custGeom>
                <a:rect b="b" l="l" r="r" t="t"/>
                <a:pathLst>
                  <a:path extrusionOk="0" h="3434" w="775">
                    <a:moveTo>
                      <a:pt x="1" y="1"/>
                    </a:moveTo>
                    <a:lnTo>
                      <a:pt x="1" y="3434"/>
                    </a:lnTo>
                    <a:lnTo>
                      <a:pt x="775" y="3434"/>
                    </a:lnTo>
                    <a:lnTo>
                      <a:pt x="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1"/>
              <p:cNvSpPr/>
              <p:nvPr/>
            </p:nvSpPr>
            <p:spPr>
              <a:xfrm>
                <a:off x="1284500" y="2041162"/>
                <a:ext cx="43121" cy="228868"/>
              </a:xfrm>
              <a:custGeom>
                <a:rect b="b" l="l" r="r" t="t"/>
                <a:pathLst>
                  <a:path extrusionOk="0" h="3434" w="647">
                    <a:moveTo>
                      <a:pt x="1" y="1"/>
                    </a:moveTo>
                    <a:lnTo>
                      <a:pt x="1" y="3434"/>
                    </a:lnTo>
                    <a:lnTo>
                      <a:pt x="646" y="3434"/>
                    </a:lnTo>
                    <a:lnTo>
                      <a:pt x="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1"/>
              <p:cNvSpPr/>
              <p:nvPr/>
            </p:nvSpPr>
            <p:spPr>
              <a:xfrm>
                <a:off x="1354012" y="2230971"/>
                <a:ext cx="34390" cy="39055"/>
              </a:xfrm>
              <a:custGeom>
                <a:rect b="b" l="l" r="r" t="t"/>
                <a:pathLst>
                  <a:path extrusionOk="0" h="586" w="516">
                    <a:moveTo>
                      <a:pt x="0" y="1"/>
                    </a:moveTo>
                    <a:lnTo>
                      <a:pt x="0" y="586"/>
                    </a:lnTo>
                    <a:lnTo>
                      <a:pt x="516" y="586"/>
                    </a:lnTo>
                    <a:lnTo>
                      <a:pt x="5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1"/>
              <p:cNvSpPr/>
              <p:nvPr/>
            </p:nvSpPr>
            <p:spPr>
              <a:xfrm>
                <a:off x="1285233" y="1892407"/>
                <a:ext cx="451004" cy="122365"/>
              </a:xfrm>
              <a:custGeom>
                <a:rect b="b" l="l" r="r" t="t"/>
                <a:pathLst>
                  <a:path extrusionOk="0" h="1836" w="6767">
                    <a:moveTo>
                      <a:pt x="3582" y="963"/>
                    </a:moveTo>
                    <a:lnTo>
                      <a:pt x="3582" y="1370"/>
                    </a:lnTo>
                    <a:lnTo>
                      <a:pt x="3185" y="1370"/>
                    </a:lnTo>
                    <a:lnTo>
                      <a:pt x="3185" y="963"/>
                    </a:lnTo>
                    <a:close/>
                    <a:moveTo>
                      <a:pt x="3383" y="1"/>
                    </a:moveTo>
                    <a:lnTo>
                      <a:pt x="0" y="913"/>
                    </a:lnTo>
                    <a:lnTo>
                      <a:pt x="0" y="1836"/>
                    </a:lnTo>
                    <a:lnTo>
                      <a:pt x="6767" y="1836"/>
                    </a:lnTo>
                    <a:lnTo>
                      <a:pt x="6767" y="913"/>
                    </a:lnTo>
                    <a:lnTo>
                      <a:pt x="33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1"/>
              <p:cNvSpPr/>
              <p:nvPr/>
            </p:nvSpPr>
            <p:spPr>
              <a:xfrm>
                <a:off x="1692576" y="2041162"/>
                <a:ext cx="43654" cy="228868"/>
              </a:xfrm>
              <a:custGeom>
                <a:rect b="b" l="l" r="r" t="t"/>
                <a:pathLst>
                  <a:path extrusionOk="0" h="3434" w="655">
                    <a:moveTo>
                      <a:pt x="0" y="1"/>
                    </a:moveTo>
                    <a:lnTo>
                      <a:pt x="0" y="3434"/>
                    </a:lnTo>
                    <a:lnTo>
                      <a:pt x="655" y="3434"/>
                    </a:lnTo>
                    <a:lnTo>
                      <a:pt x="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1"/>
              <p:cNvSpPr/>
              <p:nvPr/>
            </p:nvSpPr>
            <p:spPr>
              <a:xfrm>
                <a:off x="1354012" y="2041162"/>
                <a:ext cx="34390" cy="163420"/>
              </a:xfrm>
              <a:custGeom>
                <a:rect b="b" l="l" r="r" t="t"/>
                <a:pathLst>
                  <a:path extrusionOk="0" h="2452" w="516">
                    <a:moveTo>
                      <a:pt x="0" y="1"/>
                    </a:moveTo>
                    <a:lnTo>
                      <a:pt x="0" y="2452"/>
                    </a:lnTo>
                    <a:lnTo>
                      <a:pt x="516" y="2452"/>
                    </a:lnTo>
                    <a:lnTo>
                      <a:pt x="5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1"/>
              <p:cNvSpPr/>
              <p:nvPr/>
            </p:nvSpPr>
            <p:spPr>
              <a:xfrm>
                <a:off x="1631728" y="2230971"/>
                <a:ext cx="34457" cy="39055"/>
              </a:xfrm>
              <a:custGeom>
                <a:rect b="b" l="l" r="r" t="t"/>
                <a:pathLst>
                  <a:path extrusionOk="0" h="586" w="517">
                    <a:moveTo>
                      <a:pt x="0" y="1"/>
                    </a:moveTo>
                    <a:lnTo>
                      <a:pt x="0" y="586"/>
                    </a:lnTo>
                    <a:lnTo>
                      <a:pt x="516" y="586"/>
                    </a:lnTo>
                    <a:lnTo>
                      <a:pt x="5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1"/>
              <p:cNvSpPr/>
              <p:nvPr/>
            </p:nvSpPr>
            <p:spPr>
              <a:xfrm>
                <a:off x="1631728" y="2041162"/>
                <a:ext cx="34457" cy="163420"/>
              </a:xfrm>
              <a:custGeom>
                <a:rect b="b" l="l" r="r" t="t"/>
                <a:pathLst>
                  <a:path extrusionOk="0" h="2452" w="517">
                    <a:moveTo>
                      <a:pt x="0" y="1"/>
                    </a:moveTo>
                    <a:lnTo>
                      <a:pt x="0" y="2452"/>
                    </a:lnTo>
                    <a:lnTo>
                      <a:pt x="516" y="2452"/>
                    </a:lnTo>
                    <a:lnTo>
                      <a:pt x="5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1"/>
              <p:cNvSpPr/>
              <p:nvPr/>
            </p:nvSpPr>
            <p:spPr>
              <a:xfrm>
                <a:off x="1492837" y="2230971"/>
                <a:ext cx="34457" cy="39055"/>
              </a:xfrm>
              <a:custGeom>
                <a:rect b="b" l="l" r="r" t="t"/>
                <a:pathLst>
                  <a:path extrusionOk="0" h="586" w="517">
                    <a:moveTo>
                      <a:pt x="1" y="1"/>
                    </a:moveTo>
                    <a:lnTo>
                      <a:pt x="1" y="586"/>
                    </a:lnTo>
                    <a:lnTo>
                      <a:pt x="517" y="586"/>
                    </a:lnTo>
                    <a:lnTo>
                      <a:pt x="5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1"/>
              <p:cNvSpPr/>
              <p:nvPr/>
            </p:nvSpPr>
            <p:spPr>
              <a:xfrm>
                <a:off x="1553685" y="2041162"/>
                <a:ext cx="51652" cy="228868"/>
              </a:xfrm>
              <a:custGeom>
                <a:rect b="b" l="l" r="r" t="t"/>
                <a:pathLst>
                  <a:path extrusionOk="0" h="3434" w="775">
                    <a:moveTo>
                      <a:pt x="0" y="1"/>
                    </a:moveTo>
                    <a:lnTo>
                      <a:pt x="0" y="3434"/>
                    </a:lnTo>
                    <a:lnTo>
                      <a:pt x="774" y="3434"/>
                    </a:lnTo>
                    <a:lnTo>
                      <a:pt x="7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1"/>
              <p:cNvSpPr/>
              <p:nvPr/>
            </p:nvSpPr>
            <p:spPr>
              <a:xfrm>
                <a:off x="1492837" y="2041162"/>
                <a:ext cx="34457" cy="163420"/>
              </a:xfrm>
              <a:custGeom>
                <a:rect b="b" l="l" r="r" t="t"/>
                <a:pathLst>
                  <a:path extrusionOk="0" h="2452" w="517">
                    <a:moveTo>
                      <a:pt x="1" y="1"/>
                    </a:moveTo>
                    <a:lnTo>
                      <a:pt x="1" y="2452"/>
                    </a:lnTo>
                    <a:lnTo>
                      <a:pt x="517" y="2452"/>
                    </a:lnTo>
                    <a:lnTo>
                      <a:pt x="5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4" name="Google Shape;274;p21"/>
          <p:cNvGrpSpPr/>
          <p:nvPr/>
        </p:nvGrpSpPr>
        <p:grpSpPr>
          <a:xfrm>
            <a:off x="719996" y="4603510"/>
            <a:ext cx="7704000" cy="205286"/>
            <a:chOff x="719996" y="4603510"/>
            <a:chExt cx="7704000" cy="205286"/>
          </a:xfrm>
        </p:grpSpPr>
        <p:sp>
          <p:nvSpPr>
            <p:cNvPr id="275" name="Google Shape;275;p21"/>
            <p:cNvSpPr txBox="1"/>
            <p:nvPr/>
          </p:nvSpPr>
          <p:spPr>
            <a:xfrm>
              <a:off x="719996" y="4609113"/>
              <a:ext cx="1840800" cy="194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800">
                  <a:solidFill>
                    <a:srgbClr val="27221C"/>
                  </a:solidFill>
                  <a:latin typeface="Barlow"/>
                  <a:ea typeface="Barlow"/>
                  <a:cs typeface="Barlow"/>
                  <a:sym typeface="Barlow"/>
                </a:rPr>
                <a:t>SUNDAY ● JUNE 4 ● 2023</a:t>
              </a:r>
              <a:endParaRPr sz="800">
                <a:solidFill>
                  <a:srgbClr val="27221C"/>
                </a:solidFill>
                <a:latin typeface="Barlow"/>
                <a:ea typeface="Barlow"/>
                <a:cs typeface="Barlow"/>
                <a:sym typeface="Barlow"/>
              </a:endParaRPr>
            </a:p>
          </p:txBody>
        </p:sp>
        <p:grpSp>
          <p:nvGrpSpPr>
            <p:cNvPr id="276" name="Google Shape;276;p21"/>
            <p:cNvGrpSpPr/>
            <p:nvPr/>
          </p:nvGrpSpPr>
          <p:grpSpPr>
            <a:xfrm>
              <a:off x="727475" y="4603510"/>
              <a:ext cx="7692600" cy="205286"/>
              <a:chOff x="727475" y="1087800"/>
              <a:chExt cx="7692600" cy="205286"/>
            </a:xfrm>
          </p:grpSpPr>
          <p:cxnSp>
            <p:nvCxnSpPr>
              <p:cNvPr id="277" name="Google Shape;277;p21"/>
              <p:cNvCxnSpPr/>
              <p:nvPr/>
            </p:nvCxnSpPr>
            <p:spPr>
              <a:xfrm>
                <a:off x="727475" y="1087800"/>
                <a:ext cx="7692600" cy="0"/>
              </a:xfrm>
              <a:prstGeom prst="straightConnector1">
                <a:avLst/>
              </a:prstGeom>
              <a:noFill/>
              <a:ln cap="flat" cmpd="sng" w="9525">
                <a:solidFill>
                  <a:srgbClr val="27221C"/>
                </a:solidFill>
                <a:prstDash val="solid"/>
                <a:round/>
                <a:headEnd len="med" w="med" type="none"/>
                <a:tailEnd len="med" w="med" type="none"/>
              </a:ln>
            </p:spPr>
          </p:cxnSp>
          <p:cxnSp>
            <p:nvCxnSpPr>
              <p:cNvPr id="278" name="Google Shape;278;p21"/>
              <p:cNvCxnSpPr/>
              <p:nvPr/>
            </p:nvCxnSpPr>
            <p:spPr>
              <a:xfrm>
                <a:off x="727475" y="1293086"/>
                <a:ext cx="7692600" cy="0"/>
              </a:xfrm>
              <a:prstGeom prst="straightConnector1">
                <a:avLst/>
              </a:prstGeom>
              <a:noFill/>
              <a:ln cap="flat" cmpd="sng" w="9525">
                <a:solidFill>
                  <a:srgbClr val="27221C"/>
                </a:solidFill>
                <a:prstDash val="solid"/>
                <a:round/>
                <a:headEnd len="med" w="med" type="none"/>
                <a:tailEnd len="med" w="med" type="none"/>
              </a:ln>
            </p:spPr>
          </p:cxnSp>
        </p:grpSp>
        <p:sp>
          <p:nvSpPr>
            <p:cNvPr id="279" name="Google Shape;279;p21"/>
            <p:cNvSpPr txBox="1"/>
            <p:nvPr/>
          </p:nvSpPr>
          <p:spPr>
            <a:xfrm>
              <a:off x="2847650" y="4609113"/>
              <a:ext cx="3399300" cy="1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27221C"/>
                  </a:solidFill>
                  <a:latin typeface="DM Serif Text"/>
                  <a:ea typeface="DM Serif Text"/>
                  <a:cs typeface="DM Serif Text"/>
                  <a:sym typeface="DM Serif Text"/>
                </a:rPr>
                <a:t>WASHINGTON STATE LIBRARY</a:t>
              </a:r>
              <a:endParaRPr sz="1100">
                <a:solidFill>
                  <a:srgbClr val="27221C"/>
                </a:solidFill>
                <a:latin typeface="DM Serif Text"/>
                <a:ea typeface="DM Serif Text"/>
                <a:cs typeface="DM Serif Text"/>
                <a:sym typeface="DM Serif Text"/>
              </a:endParaRPr>
            </a:p>
          </p:txBody>
        </p:sp>
        <p:sp>
          <p:nvSpPr>
            <p:cNvPr id="280" name="Google Shape;280;p21"/>
            <p:cNvSpPr txBox="1"/>
            <p:nvPr/>
          </p:nvSpPr>
          <p:spPr>
            <a:xfrm>
              <a:off x="6583196" y="4609113"/>
              <a:ext cx="1840800" cy="1941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sz="800">
                  <a:solidFill>
                    <a:srgbClr val="27221C"/>
                  </a:solidFill>
                  <a:latin typeface="Barlow"/>
                  <a:ea typeface="Barlow"/>
                  <a:cs typeface="Barlow"/>
                  <a:sym typeface="Barlow"/>
                </a:rPr>
                <a:t>EDITION Nº 001</a:t>
              </a:r>
              <a:endParaRPr sz="800">
                <a:solidFill>
                  <a:srgbClr val="27221C"/>
                </a:solidFill>
                <a:latin typeface="Barlow"/>
                <a:ea typeface="Barlow"/>
                <a:cs typeface="Barlow"/>
                <a:sym typeface="Barlow"/>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Newspaper Clipping Style for History Class Infographics by Slidesgo">
  <a:themeElements>
    <a:clrScheme name="Simple Light">
      <a:dk1>
        <a:srgbClr val="27221C"/>
      </a:dk1>
      <a:lt1>
        <a:srgbClr val="FFFFFF"/>
      </a:lt1>
      <a:dk2>
        <a:srgbClr val="EBDBB9"/>
      </a:dk2>
      <a:lt2>
        <a:srgbClr val="544534"/>
      </a:lt2>
      <a:accent1>
        <a:srgbClr val="796040"/>
      </a:accent1>
      <a:accent2>
        <a:srgbClr val="FFFFFF"/>
      </a:accent2>
      <a:accent3>
        <a:srgbClr val="FFFFFF"/>
      </a:accent3>
      <a:accent4>
        <a:srgbClr val="FFFFFF"/>
      </a:accent4>
      <a:accent5>
        <a:srgbClr val="FFFFFF"/>
      </a:accent5>
      <a:accent6>
        <a:srgbClr val="FFFFFF"/>
      </a:accent6>
      <a:hlink>
        <a:srgbClr val="27221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